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258" r:id="rId3"/>
    <p:sldId id="273" r:id="rId4"/>
    <p:sldId id="276" r:id="rId5"/>
    <p:sldId id="277" r:id="rId6"/>
    <p:sldId id="274" r:id="rId7"/>
    <p:sldId id="282" r:id="rId8"/>
    <p:sldId id="259" r:id="rId9"/>
    <p:sldId id="278" r:id="rId10"/>
    <p:sldId id="279" r:id="rId11"/>
    <p:sldId id="280" r:id="rId12"/>
    <p:sldId id="281" r:id="rId13"/>
    <p:sldId id="285" r:id="rId14"/>
    <p:sldId id="260" r:id="rId15"/>
    <p:sldId id="272" r:id="rId16"/>
    <p:sldId id="269" r:id="rId17"/>
    <p:sldId id="261" r:id="rId18"/>
    <p:sldId id="271" r:id="rId19"/>
    <p:sldId id="262" r:id="rId20"/>
    <p:sldId id="266" r:id="rId21"/>
    <p:sldId id="286" r:id="rId22"/>
    <p:sldId id="283" r:id="rId23"/>
    <p:sldId id="284" r:id="rId24"/>
  </p:sldIdLst>
  <p:sldSz cx="18288000" cy="10287000"/>
  <p:notesSz cx="6858000" cy="9144000"/>
  <p:embeddedFontLst>
    <p:embeddedFont>
      <p:font typeface="等线" panose="02010600030101010101" pitchFamily="2" charset="-122"/>
      <p:regular r:id="rId26"/>
      <p:bold r:id="rId27"/>
    </p:embeddedFont>
    <p:embeddedFont>
      <p:font typeface="Cooper Hewitt" pitchFamily="2" charset="77"/>
      <p:regular r:id="rId28"/>
      <p:bold r:id="rId29"/>
    </p:embeddedFont>
    <p:embeddedFont>
      <p:font typeface="Cooper Hewitt Bold" pitchFamily="2" charset="77"/>
      <p:regular r:id="rId30"/>
      <p:bold r:id="rId31"/>
    </p:embeddedFont>
    <p:embeddedFont>
      <p:font typeface="DM Sans" pitchFamily="2" charset="77"/>
      <p:regular r:id="rId32"/>
      <p:bold r:id="rId33"/>
      <p:italic r:id="rId34"/>
      <p:boldItalic r:id="rId35"/>
    </p:embeddedFont>
    <p:embeddedFont>
      <p:font typeface="DM Sans Bold" pitchFamily="2" charset="77"/>
      <p:regular r:id="rId36"/>
      <p:bold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4EC"/>
    <a:srgbClr val="F0EFEC"/>
    <a:srgbClr val="FFFEF8"/>
    <a:srgbClr val="F3F0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588" autoAdjust="0"/>
    <p:restoredTop sz="96376" autoAdjust="0"/>
  </p:normalViewPr>
  <p:slideViewPr>
    <p:cSldViewPr>
      <p:cViewPr varScale="1">
        <p:scale>
          <a:sx n="81" d="100"/>
          <a:sy n="81" d="100"/>
        </p:scale>
        <p:origin x="208" y="3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D24998-5259-4DA5-92D8-4BD6C22102B8}"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79D8D52-2A33-4607-9807-9E83244AA1F4}">
      <dgm:prSet custT="1"/>
      <dgm:spPr/>
      <dgm:t>
        <a:bodyPr/>
        <a:lstStyle/>
        <a:p>
          <a:pPr>
            <a:defRPr cap="all"/>
          </a:pPr>
          <a:r>
            <a:rPr lang="en-US" sz="2800" dirty="0">
              <a:latin typeface="DM Sans" pitchFamily="2" charset="77"/>
            </a:rPr>
            <a:t>Motivation</a:t>
          </a:r>
        </a:p>
      </dgm:t>
    </dgm:pt>
    <dgm:pt modelId="{5ADF9430-73DD-4DAF-8BB0-19D36CD11254}" type="parTrans" cxnId="{D3979562-B052-4B0E-BD42-5704AC891C19}">
      <dgm:prSet/>
      <dgm:spPr/>
      <dgm:t>
        <a:bodyPr/>
        <a:lstStyle/>
        <a:p>
          <a:endParaRPr lang="en-US"/>
        </a:p>
      </dgm:t>
    </dgm:pt>
    <dgm:pt modelId="{14D19A9F-DE81-47B4-87B6-EB1D32330E3E}" type="sibTrans" cxnId="{D3979562-B052-4B0E-BD42-5704AC891C19}">
      <dgm:prSet/>
      <dgm:spPr/>
      <dgm:t>
        <a:bodyPr/>
        <a:lstStyle/>
        <a:p>
          <a:endParaRPr lang="en-US"/>
        </a:p>
      </dgm:t>
    </dgm:pt>
    <dgm:pt modelId="{628114E9-BD12-46E6-BB37-C21E243B8CDE}">
      <dgm:prSet custT="1"/>
      <dgm:spPr/>
      <dgm:t>
        <a:bodyPr/>
        <a:lstStyle/>
        <a:p>
          <a:pPr>
            <a:defRPr cap="all"/>
          </a:pPr>
          <a:r>
            <a:rPr lang="en-US" sz="2800" dirty="0">
              <a:latin typeface="DM Sans" pitchFamily="2" charset="77"/>
            </a:rPr>
            <a:t>Related Works</a:t>
          </a:r>
        </a:p>
      </dgm:t>
    </dgm:pt>
    <dgm:pt modelId="{10A2560F-2E54-49F2-B982-7710C92C6A62}" type="parTrans" cxnId="{F1F5D3FF-261F-4CAD-AC22-BE8150C2B6F7}">
      <dgm:prSet/>
      <dgm:spPr/>
      <dgm:t>
        <a:bodyPr/>
        <a:lstStyle/>
        <a:p>
          <a:endParaRPr lang="en-US"/>
        </a:p>
      </dgm:t>
    </dgm:pt>
    <dgm:pt modelId="{940E37D1-3731-4E11-8150-339A98C5B702}" type="sibTrans" cxnId="{F1F5D3FF-261F-4CAD-AC22-BE8150C2B6F7}">
      <dgm:prSet/>
      <dgm:spPr/>
      <dgm:t>
        <a:bodyPr/>
        <a:lstStyle/>
        <a:p>
          <a:endParaRPr lang="en-US"/>
        </a:p>
      </dgm:t>
    </dgm:pt>
    <dgm:pt modelId="{D8D2AC4D-49AA-44F7-B200-520168C0DA80}">
      <dgm:prSet custT="1"/>
      <dgm:spPr/>
      <dgm:t>
        <a:bodyPr/>
        <a:lstStyle/>
        <a:p>
          <a:pPr>
            <a:defRPr cap="all"/>
          </a:pPr>
          <a:r>
            <a:rPr lang="en-US" sz="2800" dirty="0">
              <a:latin typeface="DM Sans" pitchFamily="2" charset="77"/>
            </a:rPr>
            <a:t>The math</a:t>
          </a:r>
        </a:p>
      </dgm:t>
    </dgm:pt>
    <dgm:pt modelId="{0AA52A38-CB17-4FB9-85E6-D9394CEF3949}" type="parTrans" cxnId="{D7F9186A-7288-420A-A49F-8A332A6735D5}">
      <dgm:prSet/>
      <dgm:spPr/>
      <dgm:t>
        <a:bodyPr/>
        <a:lstStyle/>
        <a:p>
          <a:endParaRPr lang="en-US"/>
        </a:p>
      </dgm:t>
    </dgm:pt>
    <dgm:pt modelId="{0B8FDB6A-05B2-446C-88C6-DB216E3362FB}" type="sibTrans" cxnId="{D7F9186A-7288-420A-A49F-8A332A6735D5}">
      <dgm:prSet/>
      <dgm:spPr/>
      <dgm:t>
        <a:bodyPr/>
        <a:lstStyle/>
        <a:p>
          <a:endParaRPr lang="en-US"/>
        </a:p>
      </dgm:t>
    </dgm:pt>
    <dgm:pt modelId="{95C402BB-5D11-4A94-BE7C-DF3AD028C3DD}">
      <dgm:prSet custT="1"/>
      <dgm:spPr/>
      <dgm:t>
        <a:bodyPr/>
        <a:lstStyle/>
        <a:p>
          <a:pPr>
            <a:defRPr cap="all"/>
          </a:pPr>
          <a:r>
            <a:rPr lang="en-US" sz="2800" dirty="0">
              <a:latin typeface="DM Sans" pitchFamily="2" charset="77"/>
            </a:rPr>
            <a:t>dataset</a:t>
          </a:r>
        </a:p>
      </dgm:t>
    </dgm:pt>
    <dgm:pt modelId="{20C7888A-B5AF-46B5-9778-3B7D37CB356E}" type="parTrans" cxnId="{A441C6FF-7017-4200-895D-B41112B9E92F}">
      <dgm:prSet/>
      <dgm:spPr/>
      <dgm:t>
        <a:bodyPr/>
        <a:lstStyle/>
        <a:p>
          <a:endParaRPr lang="en-US"/>
        </a:p>
      </dgm:t>
    </dgm:pt>
    <dgm:pt modelId="{CBD2047E-393A-4CB0-BD18-C43ED3DB6CE7}" type="sibTrans" cxnId="{A441C6FF-7017-4200-895D-B41112B9E92F}">
      <dgm:prSet/>
      <dgm:spPr/>
      <dgm:t>
        <a:bodyPr/>
        <a:lstStyle/>
        <a:p>
          <a:endParaRPr lang="en-US"/>
        </a:p>
      </dgm:t>
    </dgm:pt>
    <dgm:pt modelId="{C222167E-8C3C-43DE-B847-66A76471B0BD}">
      <dgm:prSet custT="1"/>
      <dgm:spPr/>
      <dgm:t>
        <a:bodyPr/>
        <a:lstStyle/>
        <a:p>
          <a:pPr>
            <a:defRPr cap="all"/>
          </a:pPr>
          <a:r>
            <a:rPr lang="en-US" sz="2800" dirty="0">
              <a:latin typeface="DM Sans" pitchFamily="2" charset="77"/>
            </a:rPr>
            <a:t>Experiments</a:t>
          </a:r>
          <a:endParaRPr lang="en-US" sz="2400" dirty="0">
            <a:latin typeface="DM Sans" pitchFamily="2" charset="77"/>
          </a:endParaRPr>
        </a:p>
      </dgm:t>
    </dgm:pt>
    <dgm:pt modelId="{A46234D6-7AD9-4E85-8E5B-2701D9EAA138}" type="parTrans" cxnId="{8EFA9A45-0BE6-46E9-9F3F-FCD4821E957B}">
      <dgm:prSet/>
      <dgm:spPr/>
      <dgm:t>
        <a:bodyPr/>
        <a:lstStyle/>
        <a:p>
          <a:endParaRPr lang="en-US"/>
        </a:p>
      </dgm:t>
    </dgm:pt>
    <dgm:pt modelId="{423074F7-6711-4411-9BEC-68E1FC9C34D4}" type="sibTrans" cxnId="{8EFA9A45-0BE6-46E9-9F3F-FCD4821E957B}">
      <dgm:prSet/>
      <dgm:spPr/>
      <dgm:t>
        <a:bodyPr/>
        <a:lstStyle/>
        <a:p>
          <a:endParaRPr lang="en-US"/>
        </a:p>
      </dgm:t>
    </dgm:pt>
    <dgm:pt modelId="{318CFFC0-9866-4463-A499-449E83936C09}">
      <dgm:prSet custT="1"/>
      <dgm:spPr/>
      <dgm:t>
        <a:bodyPr/>
        <a:lstStyle/>
        <a:p>
          <a:pPr>
            <a:defRPr cap="all"/>
          </a:pPr>
          <a:r>
            <a:rPr lang="en-US" sz="2800" dirty="0">
              <a:latin typeface="DM Sans" pitchFamily="2" charset="77"/>
            </a:rPr>
            <a:t>Discussion</a:t>
          </a:r>
        </a:p>
      </dgm:t>
    </dgm:pt>
    <dgm:pt modelId="{7CA43F4C-9E62-443B-9ABB-0B10517F1D67}" type="parTrans" cxnId="{9C7189D6-04D4-424C-93B3-210449957D92}">
      <dgm:prSet/>
      <dgm:spPr/>
      <dgm:t>
        <a:bodyPr/>
        <a:lstStyle/>
        <a:p>
          <a:endParaRPr lang="en-US"/>
        </a:p>
      </dgm:t>
    </dgm:pt>
    <dgm:pt modelId="{4782172D-BA5E-46BB-8BD9-001C84A09271}" type="sibTrans" cxnId="{9C7189D6-04D4-424C-93B3-210449957D92}">
      <dgm:prSet/>
      <dgm:spPr/>
      <dgm:t>
        <a:bodyPr/>
        <a:lstStyle/>
        <a:p>
          <a:endParaRPr lang="en-US"/>
        </a:p>
      </dgm:t>
    </dgm:pt>
    <dgm:pt modelId="{4274CB5B-AC03-4491-BF7F-F643935F110F}">
      <dgm:prSet custT="1"/>
      <dgm:spPr/>
      <dgm:t>
        <a:bodyPr/>
        <a:lstStyle/>
        <a:p>
          <a:pPr>
            <a:defRPr cap="all"/>
          </a:pPr>
          <a:r>
            <a:rPr lang="en-US" sz="2800" dirty="0">
              <a:latin typeface="DM Sans" pitchFamily="2" charset="77"/>
            </a:rPr>
            <a:t>Future Works</a:t>
          </a:r>
        </a:p>
      </dgm:t>
    </dgm:pt>
    <dgm:pt modelId="{0C258C49-3A00-4E81-A88C-84060DEBC8C3}" type="parTrans" cxnId="{501286BF-836F-438A-AB9C-DB962AEB983C}">
      <dgm:prSet/>
      <dgm:spPr/>
      <dgm:t>
        <a:bodyPr/>
        <a:lstStyle/>
        <a:p>
          <a:endParaRPr lang="en-US"/>
        </a:p>
      </dgm:t>
    </dgm:pt>
    <dgm:pt modelId="{B350951D-05CA-4B91-915E-9966D798BEDD}" type="sibTrans" cxnId="{501286BF-836F-438A-AB9C-DB962AEB983C}">
      <dgm:prSet/>
      <dgm:spPr/>
      <dgm:t>
        <a:bodyPr/>
        <a:lstStyle/>
        <a:p>
          <a:endParaRPr lang="en-US"/>
        </a:p>
      </dgm:t>
    </dgm:pt>
    <dgm:pt modelId="{4286A7E1-F055-4887-9608-F4902E271202}" type="pres">
      <dgm:prSet presAssocID="{44D24998-5259-4DA5-92D8-4BD6C22102B8}" presName="root" presStyleCnt="0">
        <dgm:presLayoutVars>
          <dgm:dir/>
          <dgm:resizeHandles val="exact"/>
        </dgm:presLayoutVars>
      </dgm:prSet>
      <dgm:spPr/>
    </dgm:pt>
    <dgm:pt modelId="{36194996-50A1-4673-954E-E2BDAB7C3535}" type="pres">
      <dgm:prSet presAssocID="{779D8D52-2A33-4607-9807-9E83244AA1F4}" presName="compNode" presStyleCnt="0"/>
      <dgm:spPr/>
    </dgm:pt>
    <dgm:pt modelId="{82B92D9B-9A78-4639-8496-1E6FE9CDE219}" type="pres">
      <dgm:prSet presAssocID="{779D8D52-2A33-4607-9807-9E83244AA1F4}" presName="iconBgRect" presStyleLbl="bgShp" presStyleIdx="0" presStyleCnt="7"/>
      <dgm:spPr>
        <a:prstGeom prst="round2DiagRect">
          <a:avLst>
            <a:gd name="adj1" fmla="val 29727"/>
            <a:gd name="adj2" fmla="val 0"/>
          </a:avLst>
        </a:prstGeom>
      </dgm:spPr>
    </dgm:pt>
    <dgm:pt modelId="{F99A136A-16D8-477A-B989-E5FE4859D930}" type="pres">
      <dgm:prSet presAssocID="{779D8D52-2A33-4607-9807-9E83244AA1F4}"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E305021B-0936-4E55-8FE0-FEA6C9E5D467}" type="pres">
      <dgm:prSet presAssocID="{779D8D52-2A33-4607-9807-9E83244AA1F4}" presName="spaceRect" presStyleCnt="0"/>
      <dgm:spPr/>
    </dgm:pt>
    <dgm:pt modelId="{06BA3228-9893-4255-A4EB-F93637062C5E}" type="pres">
      <dgm:prSet presAssocID="{779D8D52-2A33-4607-9807-9E83244AA1F4}" presName="textRect" presStyleLbl="revTx" presStyleIdx="0" presStyleCnt="7">
        <dgm:presLayoutVars>
          <dgm:chMax val="1"/>
          <dgm:chPref val="1"/>
        </dgm:presLayoutVars>
      </dgm:prSet>
      <dgm:spPr/>
    </dgm:pt>
    <dgm:pt modelId="{C4A316EE-940F-48C7-A783-380871E01A5D}" type="pres">
      <dgm:prSet presAssocID="{14D19A9F-DE81-47B4-87B6-EB1D32330E3E}" presName="sibTrans" presStyleCnt="0"/>
      <dgm:spPr/>
    </dgm:pt>
    <dgm:pt modelId="{8CC86A20-3D18-4403-A14A-041BBDC75173}" type="pres">
      <dgm:prSet presAssocID="{628114E9-BD12-46E6-BB37-C21E243B8CDE}" presName="compNode" presStyleCnt="0"/>
      <dgm:spPr/>
    </dgm:pt>
    <dgm:pt modelId="{3FC05750-15CA-4BE2-9342-7B08874CC948}" type="pres">
      <dgm:prSet presAssocID="{628114E9-BD12-46E6-BB37-C21E243B8CDE}" presName="iconBgRect" presStyleLbl="bgShp" presStyleIdx="1" presStyleCnt="7"/>
      <dgm:spPr>
        <a:prstGeom prst="round2DiagRect">
          <a:avLst>
            <a:gd name="adj1" fmla="val 29727"/>
            <a:gd name="adj2" fmla="val 0"/>
          </a:avLst>
        </a:prstGeom>
      </dgm:spPr>
    </dgm:pt>
    <dgm:pt modelId="{B31FF17C-F48F-46F0-A891-11E15B7044CF}" type="pres">
      <dgm:prSet presAssocID="{628114E9-BD12-46E6-BB37-C21E243B8CDE}"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dgeCopyright"/>
        </a:ext>
      </dgm:extLst>
    </dgm:pt>
    <dgm:pt modelId="{A13CB92A-4C08-4D4C-A1C1-63DC9EC9797F}" type="pres">
      <dgm:prSet presAssocID="{628114E9-BD12-46E6-BB37-C21E243B8CDE}" presName="spaceRect" presStyleCnt="0"/>
      <dgm:spPr/>
    </dgm:pt>
    <dgm:pt modelId="{5903E3BC-FBE9-456C-BE3B-4328F027E357}" type="pres">
      <dgm:prSet presAssocID="{628114E9-BD12-46E6-BB37-C21E243B8CDE}" presName="textRect" presStyleLbl="revTx" presStyleIdx="1" presStyleCnt="7">
        <dgm:presLayoutVars>
          <dgm:chMax val="1"/>
          <dgm:chPref val="1"/>
        </dgm:presLayoutVars>
      </dgm:prSet>
      <dgm:spPr/>
    </dgm:pt>
    <dgm:pt modelId="{ABFB3BD9-A9D5-4BC8-A63F-871328AC3F6B}" type="pres">
      <dgm:prSet presAssocID="{940E37D1-3731-4E11-8150-339A98C5B702}" presName="sibTrans" presStyleCnt="0"/>
      <dgm:spPr/>
    </dgm:pt>
    <dgm:pt modelId="{7C608EEE-EF1E-464B-A48A-95E984BA6A46}" type="pres">
      <dgm:prSet presAssocID="{D8D2AC4D-49AA-44F7-B200-520168C0DA80}" presName="compNode" presStyleCnt="0"/>
      <dgm:spPr/>
    </dgm:pt>
    <dgm:pt modelId="{0EB41E7B-2422-4D80-83C3-937F1A2665A6}" type="pres">
      <dgm:prSet presAssocID="{D8D2AC4D-49AA-44F7-B200-520168C0DA80}" presName="iconBgRect" presStyleLbl="bgShp" presStyleIdx="2" presStyleCnt="7" custLinFactX="90648" custLinFactNeighborX="100000" custLinFactNeighborY="-1758"/>
      <dgm:spPr>
        <a:prstGeom prst="round2DiagRect">
          <a:avLst>
            <a:gd name="adj1" fmla="val 29727"/>
            <a:gd name="adj2" fmla="val 0"/>
          </a:avLst>
        </a:prstGeom>
      </dgm:spPr>
    </dgm:pt>
    <dgm:pt modelId="{250EF910-F8E4-4A2A-B13E-ACF6B3B570DE}" type="pres">
      <dgm:prSet presAssocID="{D8D2AC4D-49AA-44F7-B200-520168C0DA80}" presName="iconRect" presStyleLbl="node1" presStyleIdx="2" presStyleCnt="7" custFlipHor="1" custScaleX="4888" custScaleY="39894" custLinFactNeighborX="-1955" custLinFactNeighborY="16893"/>
      <dgm:spPr>
        <a:ln>
          <a:noFill/>
        </a:ln>
      </dgm:spPr>
    </dgm:pt>
    <dgm:pt modelId="{2A3E1C15-49D7-4FB9-972F-AD5B0D13EB63}" type="pres">
      <dgm:prSet presAssocID="{D8D2AC4D-49AA-44F7-B200-520168C0DA80}" presName="spaceRect" presStyleCnt="0"/>
      <dgm:spPr/>
    </dgm:pt>
    <dgm:pt modelId="{E270B5AF-7D90-476D-8D81-89E299B31D9C}" type="pres">
      <dgm:prSet presAssocID="{D8D2AC4D-49AA-44F7-B200-520168C0DA80}" presName="textRect" presStyleLbl="revTx" presStyleIdx="2" presStyleCnt="7">
        <dgm:presLayoutVars>
          <dgm:chMax val="1"/>
          <dgm:chPref val="1"/>
        </dgm:presLayoutVars>
      </dgm:prSet>
      <dgm:spPr/>
    </dgm:pt>
    <dgm:pt modelId="{738DD95A-E7BD-498F-BBEF-2ACCC95DA64F}" type="pres">
      <dgm:prSet presAssocID="{0B8FDB6A-05B2-446C-88C6-DB216E3362FB}" presName="sibTrans" presStyleCnt="0"/>
      <dgm:spPr/>
    </dgm:pt>
    <dgm:pt modelId="{45C98F11-43D9-44BB-AD0F-BF0FD11E91E9}" type="pres">
      <dgm:prSet presAssocID="{95C402BB-5D11-4A94-BE7C-DF3AD028C3DD}" presName="compNode" presStyleCnt="0"/>
      <dgm:spPr/>
    </dgm:pt>
    <dgm:pt modelId="{74B4904F-68C9-4FBC-8678-638418926948}" type="pres">
      <dgm:prSet presAssocID="{95C402BB-5D11-4A94-BE7C-DF3AD028C3DD}" presName="iconBgRect" presStyleLbl="bgShp" presStyleIdx="3" presStyleCnt="7" custFlipHor="1" custScaleX="26230" custScaleY="2805" custLinFactX="-97784" custLinFactNeighborX="-100000" custLinFactNeighborY="11435"/>
      <dgm:spPr>
        <a:prstGeom prst="round2DiagRect">
          <a:avLst>
            <a:gd name="adj1" fmla="val 29727"/>
            <a:gd name="adj2" fmla="val 0"/>
          </a:avLst>
        </a:prstGeom>
      </dgm:spPr>
    </dgm:pt>
    <dgm:pt modelId="{AB0151B3-CD3C-47BC-BC33-4A3C5DBBA996}" type="pres">
      <dgm:prSet presAssocID="{95C402BB-5D11-4A94-BE7C-DF3AD028C3DD}" presName="iconRect" presStyleLbl="node1" presStyleIdx="3" presStyleCnt="7" custLinFactNeighborX="147" custLinFactNeighborY="1439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ircles with Arrows"/>
        </a:ext>
      </dgm:extLst>
    </dgm:pt>
    <dgm:pt modelId="{C9CAC0C4-498C-4D03-B128-5E4063736893}" type="pres">
      <dgm:prSet presAssocID="{95C402BB-5D11-4A94-BE7C-DF3AD028C3DD}" presName="spaceRect" presStyleCnt="0"/>
      <dgm:spPr/>
    </dgm:pt>
    <dgm:pt modelId="{275465FA-8635-4061-99EF-0C2142BF9903}" type="pres">
      <dgm:prSet presAssocID="{95C402BB-5D11-4A94-BE7C-DF3AD028C3DD}" presName="textRect" presStyleLbl="revTx" presStyleIdx="3" presStyleCnt="7" custLinFactNeighborX="-1664" custLinFactNeighborY="25111">
        <dgm:presLayoutVars>
          <dgm:chMax val="1"/>
          <dgm:chPref val="1"/>
        </dgm:presLayoutVars>
      </dgm:prSet>
      <dgm:spPr/>
    </dgm:pt>
    <dgm:pt modelId="{C22C81B3-459B-4944-9E8F-06780ABF1173}" type="pres">
      <dgm:prSet presAssocID="{CBD2047E-393A-4CB0-BD18-C43ED3DB6CE7}" presName="sibTrans" presStyleCnt="0"/>
      <dgm:spPr/>
    </dgm:pt>
    <dgm:pt modelId="{C0B11EEF-52EA-4155-8B42-2B0D4361516C}" type="pres">
      <dgm:prSet presAssocID="{C222167E-8C3C-43DE-B847-66A76471B0BD}" presName="compNode" presStyleCnt="0"/>
      <dgm:spPr/>
    </dgm:pt>
    <dgm:pt modelId="{3CF7AE5B-25D6-4983-B42E-C7676454B7C1}" type="pres">
      <dgm:prSet presAssocID="{C222167E-8C3C-43DE-B847-66A76471B0BD}" presName="iconBgRect" presStyleLbl="bgShp" presStyleIdx="4" presStyleCnt="7"/>
      <dgm:spPr>
        <a:prstGeom prst="round2DiagRect">
          <a:avLst>
            <a:gd name="adj1" fmla="val 29727"/>
            <a:gd name="adj2" fmla="val 0"/>
          </a:avLst>
        </a:prstGeom>
      </dgm:spPr>
    </dgm:pt>
    <dgm:pt modelId="{13966280-FAC2-43E9-9F8E-A1EE25DE63A9}" type="pres">
      <dgm:prSet presAssocID="{C222167E-8C3C-43DE-B847-66A76471B0BD}" presName="iconRect" presStyleLbl="node1" presStyleIdx="4"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ask"/>
        </a:ext>
      </dgm:extLst>
    </dgm:pt>
    <dgm:pt modelId="{8B44EA78-4A76-4471-A0B5-6BFD4692D23B}" type="pres">
      <dgm:prSet presAssocID="{C222167E-8C3C-43DE-B847-66A76471B0BD}" presName="spaceRect" presStyleCnt="0"/>
      <dgm:spPr/>
    </dgm:pt>
    <dgm:pt modelId="{E768991B-A958-4A54-BAEA-F41679D16F39}" type="pres">
      <dgm:prSet presAssocID="{C222167E-8C3C-43DE-B847-66A76471B0BD}" presName="textRect" presStyleLbl="revTx" presStyleIdx="4" presStyleCnt="7">
        <dgm:presLayoutVars>
          <dgm:chMax val="1"/>
          <dgm:chPref val="1"/>
        </dgm:presLayoutVars>
      </dgm:prSet>
      <dgm:spPr/>
    </dgm:pt>
    <dgm:pt modelId="{2E82376D-E76C-4A3A-BE06-A0A43E5E3895}" type="pres">
      <dgm:prSet presAssocID="{423074F7-6711-4411-9BEC-68E1FC9C34D4}" presName="sibTrans" presStyleCnt="0"/>
      <dgm:spPr/>
    </dgm:pt>
    <dgm:pt modelId="{1BABDB9F-64CD-4E60-9FE2-3610002203E8}" type="pres">
      <dgm:prSet presAssocID="{318CFFC0-9866-4463-A499-449E83936C09}" presName="compNode" presStyleCnt="0"/>
      <dgm:spPr/>
    </dgm:pt>
    <dgm:pt modelId="{D18FCB38-7849-4CFD-A7BF-DE2C9C849081}" type="pres">
      <dgm:prSet presAssocID="{318CFFC0-9866-4463-A499-449E83936C09}" presName="iconBgRect" presStyleLbl="bgShp" presStyleIdx="5" presStyleCnt="7"/>
      <dgm:spPr>
        <a:prstGeom prst="round2DiagRect">
          <a:avLst>
            <a:gd name="adj1" fmla="val 29727"/>
            <a:gd name="adj2" fmla="val 0"/>
          </a:avLst>
        </a:prstGeom>
      </dgm:spPr>
    </dgm:pt>
    <dgm:pt modelId="{E985A611-43FA-45CC-A09A-341EEB6215FC}" type="pres">
      <dgm:prSet presAssocID="{318CFFC0-9866-4463-A499-449E83936C09}" presName="iconRect" presStyleLbl="node1" presStyleIdx="5"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chart"/>
        </a:ext>
      </dgm:extLst>
    </dgm:pt>
    <dgm:pt modelId="{F6907201-92DE-4A24-A0A9-138CAB5AEE7F}" type="pres">
      <dgm:prSet presAssocID="{318CFFC0-9866-4463-A499-449E83936C09}" presName="spaceRect" presStyleCnt="0"/>
      <dgm:spPr/>
    </dgm:pt>
    <dgm:pt modelId="{E1F0B754-AC56-4780-9F1F-9CEEDB3A95B5}" type="pres">
      <dgm:prSet presAssocID="{318CFFC0-9866-4463-A499-449E83936C09}" presName="textRect" presStyleLbl="revTx" presStyleIdx="5" presStyleCnt="7">
        <dgm:presLayoutVars>
          <dgm:chMax val="1"/>
          <dgm:chPref val="1"/>
        </dgm:presLayoutVars>
      </dgm:prSet>
      <dgm:spPr/>
    </dgm:pt>
    <dgm:pt modelId="{75304A80-B06B-429F-B120-6437C6E167CA}" type="pres">
      <dgm:prSet presAssocID="{4782172D-BA5E-46BB-8BD9-001C84A09271}" presName="sibTrans" presStyleCnt="0"/>
      <dgm:spPr/>
    </dgm:pt>
    <dgm:pt modelId="{84F4C7EB-3B6B-411C-881D-FEAF49936FE0}" type="pres">
      <dgm:prSet presAssocID="{4274CB5B-AC03-4491-BF7F-F643935F110F}" presName="compNode" presStyleCnt="0"/>
      <dgm:spPr/>
    </dgm:pt>
    <dgm:pt modelId="{98C8D982-BDAE-4FEC-8054-7D23E41AEDBD}" type="pres">
      <dgm:prSet presAssocID="{4274CB5B-AC03-4491-BF7F-F643935F110F}" presName="iconBgRect" presStyleLbl="bgShp" presStyleIdx="6" presStyleCnt="7"/>
      <dgm:spPr>
        <a:prstGeom prst="round2DiagRect">
          <a:avLst>
            <a:gd name="adj1" fmla="val 29727"/>
            <a:gd name="adj2" fmla="val 0"/>
          </a:avLst>
        </a:prstGeom>
      </dgm:spPr>
    </dgm:pt>
    <dgm:pt modelId="{E1350B5E-C2AE-49E9-B556-C536A6806EE8}" type="pres">
      <dgm:prSet presAssocID="{4274CB5B-AC03-4491-BF7F-F643935F110F}" presName="iconRect" presStyleLbl="node1" presStyleIdx="6"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Future"/>
        </a:ext>
      </dgm:extLst>
    </dgm:pt>
    <dgm:pt modelId="{D0A73856-A4EA-449C-99A0-55A25375E882}" type="pres">
      <dgm:prSet presAssocID="{4274CB5B-AC03-4491-BF7F-F643935F110F}" presName="spaceRect" presStyleCnt="0"/>
      <dgm:spPr/>
    </dgm:pt>
    <dgm:pt modelId="{D98FC743-2193-4183-9949-18017A3A4C95}" type="pres">
      <dgm:prSet presAssocID="{4274CB5B-AC03-4491-BF7F-F643935F110F}" presName="textRect" presStyleLbl="revTx" presStyleIdx="6" presStyleCnt="7">
        <dgm:presLayoutVars>
          <dgm:chMax val="1"/>
          <dgm:chPref val="1"/>
        </dgm:presLayoutVars>
      </dgm:prSet>
      <dgm:spPr/>
    </dgm:pt>
  </dgm:ptLst>
  <dgm:cxnLst>
    <dgm:cxn modelId="{8EFA9A45-0BE6-46E9-9F3F-FCD4821E957B}" srcId="{44D24998-5259-4DA5-92D8-4BD6C22102B8}" destId="{C222167E-8C3C-43DE-B847-66A76471B0BD}" srcOrd="4" destOrd="0" parTransId="{A46234D6-7AD9-4E85-8E5B-2701D9EAA138}" sibTransId="{423074F7-6711-4411-9BEC-68E1FC9C34D4}"/>
    <dgm:cxn modelId="{EEC1C94E-4F14-4F11-B0CD-D247A4234F18}" type="presOf" srcId="{44D24998-5259-4DA5-92D8-4BD6C22102B8}" destId="{4286A7E1-F055-4887-9608-F4902E271202}" srcOrd="0" destOrd="0" presId="urn:microsoft.com/office/officeart/2018/5/layout/IconLeafLabelList"/>
    <dgm:cxn modelId="{D3979562-B052-4B0E-BD42-5704AC891C19}" srcId="{44D24998-5259-4DA5-92D8-4BD6C22102B8}" destId="{779D8D52-2A33-4607-9807-9E83244AA1F4}" srcOrd="0" destOrd="0" parTransId="{5ADF9430-73DD-4DAF-8BB0-19D36CD11254}" sibTransId="{14D19A9F-DE81-47B4-87B6-EB1D32330E3E}"/>
    <dgm:cxn modelId="{571FD163-1EDB-4419-862C-51F403E9CA35}" type="presOf" srcId="{C222167E-8C3C-43DE-B847-66A76471B0BD}" destId="{E768991B-A958-4A54-BAEA-F41679D16F39}" srcOrd="0" destOrd="0" presId="urn:microsoft.com/office/officeart/2018/5/layout/IconLeafLabelList"/>
    <dgm:cxn modelId="{D7F9186A-7288-420A-A49F-8A332A6735D5}" srcId="{44D24998-5259-4DA5-92D8-4BD6C22102B8}" destId="{D8D2AC4D-49AA-44F7-B200-520168C0DA80}" srcOrd="2" destOrd="0" parTransId="{0AA52A38-CB17-4FB9-85E6-D9394CEF3949}" sibTransId="{0B8FDB6A-05B2-446C-88C6-DB216E3362FB}"/>
    <dgm:cxn modelId="{A80E6980-8CDB-4686-8F5B-B510CC5F1CFF}" type="presOf" srcId="{779D8D52-2A33-4607-9807-9E83244AA1F4}" destId="{06BA3228-9893-4255-A4EB-F93637062C5E}" srcOrd="0" destOrd="0" presId="urn:microsoft.com/office/officeart/2018/5/layout/IconLeafLabelList"/>
    <dgm:cxn modelId="{915A2BB9-9F5B-4118-BB21-396D20589992}" type="presOf" srcId="{D8D2AC4D-49AA-44F7-B200-520168C0DA80}" destId="{E270B5AF-7D90-476D-8D81-89E299B31D9C}" srcOrd="0" destOrd="0" presId="urn:microsoft.com/office/officeart/2018/5/layout/IconLeafLabelList"/>
    <dgm:cxn modelId="{501286BF-836F-438A-AB9C-DB962AEB983C}" srcId="{44D24998-5259-4DA5-92D8-4BD6C22102B8}" destId="{4274CB5B-AC03-4491-BF7F-F643935F110F}" srcOrd="6" destOrd="0" parTransId="{0C258C49-3A00-4E81-A88C-84060DEBC8C3}" sibTransId="{B350951D-05CA-4B91-915E-9966D798BEDD}"/>
    <dgm:cxn modelId="{73748DC5-5E35-4CC3-8CEF-8043D12150AE}" type="presOf" srcId="{318CFFC0-9866-4463-A499-449E83936C09}" destId="{E1F0B754-AC56-4780-9F1F-9CEEDB3A95B5}" srcOrd="0" destOrd="0" presId="urn:microsoft.com/office/officeart/2018/5/layout/IconLeafLabelList"/>
    <dgm:cxn modelId="{9C7189D6-04D4-424C-93B3-210449957D92}" srcId="{44D24998-5259-4DA5-92D8-4BD6C22102B8}" destId="{318CFFC0-9866-4463-A499-449E83936C09}" srcOrd="5" destOrd="0" parTransId="{7CA43F4C-9E62-443B-9ABB-0B10517F1D67}" sibTransId="{4782172D-BA5E-46BB-8BD9-001C84A09271}"/>
    <dgm:cxn modelId="{BEB20CF1-E93B-45AE-A314-0366D00BED0A}" type="presOf" srcId="{4274CB5B-AC03-4491-BF7F-F643935F110F}" destId="{D98FC743-2193-4183-9949-18017A3A4C95}" srcOrd="0" destOrd="0" presId="urn:microsoft.com/office/officeart/2018/5/layout/IconLeafLabelList"/>
    <dgm:cxn modelId="{A139EEF1-C9D1-46B6-A211-1DACB2F8F974}" type="presOf" srcId="{95C402BB-5D11-4A94-BE7C-DF3AD028C3DD}" destId="{275465FA-8635-4061-99EF-0C2142BF9903}" srcOrd="0" destOrd="0" presId="urn:microsoft.com/office/officeart/2018/5/layout/IconLeafLabelList"/>
    <dgm:cxn modelId="{0DFD3BFE-5839-44FD-83D5-40C8712614FA}" type="presOf" srcId="{628114E9-BD12-46E6-BB37-C21E243B8CDE}" destId="{5903E3BC-FBE9-456C-BE3B-4328F027E357}" srcOrd="0" destOrd="0" presId="urn:microsoft.com/office/officeart/2018/5/layout/IconLeafLabelList"/>
    <dgm:cxn modelId="{A441C6FF-7017-4200-895D-B41112B9E92F}" srcId="{44D24998-5259-4DA5-92D8-4BD6C22102B8}" destId="{95C402BB-5D11-4A94-BE7C-DF3AD028C3DD}" srcOrd="3" destOrd="0" parTransId="{20C7888A-B5AF-46B5-9778-3B7D37CB356E}" sibTransId="{CBD2047E-393A-4CB0-BD18-C43ED3DB6CE7}"/>
    <dgm:cxn modelId="{F1F5D3FF-261F-4CAD-AC22-BE8150C2B6F7}" srcId="{44D24998-5259-4DA5-92D8-4BD6C22102B8}" destId="{628114E9-BD12-46E6-BB37-C21E243B8CDE}" srcOrd="1" destOrd="0" parTransId="{10A2560F-2E54-49F2-B982-7710C92C6A62}" sibTransId="{940E37D1-3731-4E11-8150-339A98C5B702}"/>
    <dgm:cxn modelId="{351C0269-95DD-4075-87BF-9D0C7AC53BB5}" type="presParOf" srcId="{4286A7E1-F055-4887-9608-F4902E271202}" destId="{36194996-50A1-4673-954E-E2BDAB7C3535}" srcOrd="0" destOrd="0" presId="urn:microsoft.com/office/officeart/2018/5/layout/IconLeafLabelList"/>
    <dgm:cxn modelId="{145A1FAA-A835-4F69-8D19-AD119560C87E}" type="presParOf" srcId="{36194996-50A1-4673-954E-E2BDAB7C3535}" destId="{82B92D9B-9A78-4639-8496-1E6FE9CDE219}" srcOrd="0" destOrd="0" presId="urn:microsoft.com/office/officeart/2018/5/layout/IconLeafLabelList"/>
    <dgm:cxn modelId="{CEE2C44E-84DF-45BF-9190-AECE670C0453}" type="presParOf" srcId="{36194996-50A1-4673-954E-E2BDAB7C3535}" destId="{F99A136A-16D8-477A-B989-E5FE4859D930}" srcOrd="1" destOrd="0" presId="urn:microsoft.com/office/officeart/2018/5/layout/IconLeafLabelList"/>
    <dgm:cxn modelId="{681FC65A-D8A1-44A2-B149-46C6E26E2AB2}" type="presParOf" srcId="{36194996-50A1-4673-954E-E2BDAB7C3535}" destId="{E305021B-0936-4E55-8FE0-FEA6C9E5D467}" srcOrd="2" destOrd="0" presId="urn:microsoft.com/office/officeart/2018/5/layout/IconLeafLabelList"/>
    <dgm:cxn modelId="{1475F0A7-0B42-46F5-9430-5AC093720CA5}" type="presParOf" srcId="{36194996-50A1-4673-954E-E2BDAB7C3535}" destId="{06BA3228-9893-4255-A4EB-F93637062C5E}" srcOrd="3" destOrd="0" presId="urn:microsoft.com/office/officeart/2018/5/layout/IconLeafLabelList"/>
    <dgm:cxn modelId="{A5DDC7FA-8F92-430F-9B56-9756CD204513}" type="presParOf" srcId="{4286A7E1-F055-4887-9608-F4902E271202}" destId="{C4A316EE-940F-48C7-A783-380871E01A5D}" srcOrd="1" destOrd="0" presId="urn:microsoft.com/office/officeart/2018/5/layout/IconLeafLabelList"/>
    <dgm:cxn modelId="{5FF68A75-A6B4-4621-A937-381A48223065}" type="presParOf" srcId="{4286A7E1-F055-4887-9608-F4902E271202}" destId="{8CC86A20-3D18-4403-A14A-041BBDC75173}" srcOrd="2" destOrd="0" presId="urn:microsoft.com/office/officeart/2018/5/layout/IconLeafLabelList"/>
    <dgm:cxn modelId="{1232B138-0011-4E35-9511-A29BDEC35866}" type="presParOf" srcId="{8CC86A20-3D18-4403-A14A-041BBDC75173}" destId="{3FC05750-15CA-4BE2-9342-7B08874CC948}" srcOrd="0" destOrd="0" presId="urn:microsoft.com/office/officeart/2018/5/layout/IconLeafLabelList"/>
    <dgm:cxn modelId="{56BE6F3B-CD82-42BE-A3CA-91A82A19B881}" type="presParOf" srcId="{8CC86A20-3D18-4403-A14A-041BBDC75173}" destId="{B31FF17C-F48F-46F0-A891-11E15B7044CF}" srcOrd="1" destOrd="0" presId="urn:microsoft.com/office/officeart/2018/5/layout/IconLeafLabelList"/>
    <dgm:cxn modelId="{F0110A90-47B2-4465-8FE5-8AE3445DCFAE}" type="presParOf" srcId="{8CC86A20-3D18-4403-A14A-041BBDC75173}" destId="{A13CB92A-4C08-4D4C-A1C1-63DC9EC9797F}" srcOrd="2" destOrd="0" presId="urn:microsoft.com/office/officeart/2018/5/layout/IconLeafLabelList"/>
    <dgm:cxn modelId="{E4FD8DDE-0BC0-4E89-971D-7FF2BD350717}" type="presParOf" srcId="{8CC86A20-3D18-4403-A14A-041BBDC75173}" destId="{5903E3BC-FBE9-456C-BE3B-4328F027E357}" srcOrd="3" destOrd="0" presId="urn:microsoft.com/office/officeart/2018/5/layout/IconLeafLabelList"/>
    <dgm:cxn modelId="{3863AF64-E623-44B5-AF42-4AEA64BAEF1E}" type="presParOf" srcId="{4286A7E1-F055-4887-9608-F4902E271202}" destId="{ABFB3BD9-A9D5-4BC8-A63F-871328AC3F6B}" srcOrd="3" destOrd="0" presId="urn:microsoft.com/office/officeart/2018/5/layout/IconLeafLabelList"/>
    <dgm:cxn modelId="{E9746CE4-A766-4B67-9E9E-B56A98366A9B}" type="presParOf" srcId="{4286A7E1-F055-4887-9608-F4902E271202}" destId="{7C608EEE-EF1E-464B-A48A-95E984BA6A46}" srcOrd="4" destOrd="0" presId="urn:microsoft.com/office/officeart/2018/5/layout/IconLeafLabelList"/>
    <dgm:cxn modelId="{6A65DA9C-D64A-4C59-8770-CB18C20AF60C}" type="presParOf" srcId="{7C608EEE-EF1E-464B-A48A-95E984BA6A46}" destId="{0EB41E7B-2422-4D80-83C3-937F1A2665A6}" srcOrd="0" destOrd="0" presId="urn:microsoft.com/office/officeart/2018/5/layout/IconLeafLabelList"/>
    <dgm:cxn modelId="{63C995AD-531A-465F-BBF2-C18415C88D2F}" type="presParOf" srcId="{7C608EEE-EF1E-464B-A48A-95E984BA6A46}" destId="{250EF910-F8E4-4A2A-B13E-ACF6B3B570DE}" srcOrd="1" destOrd="0" presId="urn:microsoft.com/office/officeart/2018/5/layout/IconLeafLabelList"/>
    <dgm:cxn modelId="{0AA11DE2-8E59-4A60-B598-A526C81F688A}" type="presParOf" srcId="{7C608EEE-EF1E-464B-A48A-95E984BA6A46}" destId="{2A3E1C15-49D7-4FB9-972F-AD5B0D13EB63}" srcOrd="2" destOrd="0" presId="urn:microsoft.com/office/officeart/2018/5/layout/IconLeafLabelList"/>
    <dgm:cxn modelId="{9A48B1A9-3326-4C42-A4A1-359BD8A9BD2C}" type="presParOf" srcId="{7C608EEE-EF1E-464B-A48A-95E984BA6A46}" destId="{E270B5AF-7D90-476D-8D81-89E299B31D9C}" srcOrd="3" destOrd="0" presId="urn:microsoft.com/office/officeart/2018/5/layout/IconLeafLabelList"/>
    <dgm:cxn modelId="{A2C8AC6B-43AF-4228-8FB1-5F2452FC1A6E}" type="presParOf" srcId="{4286A7E1-F055-4887-9608-F4902E271202}" destId="{738DD95A-E7BD-498F-BBEF-2ACCC95DA64F}" srcOrd="5" destOrd="0" presId="urn:microsoft.com/office/officeart/2018/5/layout/IconLeafLabelList"/>
    <dgm:cxn modelId="{A7BAF9CC-B4FD-4AEA-9D3B-2E72939E16CB}" type="presParOf" srcId="{4286A7E1-F055-4887-9608-F4902E271202}" destId="{45C98F11-43D9-44BB-AD0F-BF0FD11E91E9}" srcOrd="6" destOrd="0" presId="urn:microsoft.com/office/officeart/2018/5/layout/IconLeafLabelList"/>
    <dgm:cxn modelId="{A791A9CE-563F-4F5D-BD34-0BC299CCC346}" type="presParOf" srcId="{45C98F11-43D9-44BB-AD0F-BF0FD11E91E9}" destId="{74B4904F-68C9-4FBC-8678-638418926948}" srcOrd="0" destOrd="0" presId="urn:microsoft.com/office/officeart/2018/5/layout/IconLeafLabelList"/>
    <dgm:cxn modelId="{A78C1C4A-9028-4333-9903-5BE9479DBEE1}" type="presParOf" srcId="{45C98F11-43D9-44BB-AD0F-BF0FD11E91E9}" destId="{AB0151B3-CD3C-47BC-BC33-4A3C5DBBA996}" srcOrd="1" destOrd="0" presId="urn:microsoft.com/office/officeart/2018/5/layout/IconLeafLabelList"/>
    <dgm:cxn modelId="{AAB74442-F981-4158-B38B-C41EF3A58E47}" type="presParOf" srcId="{45C98F11-43D9-44BB-AD0F-BF0FD11E91E9}" destId="{C9CAC0C4-498C-4D03-B128-5E4063736893}" srcOrd="2" destOrd="0" presId="urn:microsoft.com/office/officeart/2018/5/layout/IconLeafLabelList"/>
    <dgm:cxn modelId="{89EFDE99-6A0D-47FF-9116-F08F1D34BB77}" type="presParOf" srcId="{45C98F11-43D9-44BB-AD0F-BF0FD11E91E9}" destId="{275465FA-8635-4061-99EF-0C2142BF9903}" srcOrd="3" destOrd="0" presId="urn:microsoft.com/office/officeart/2018/5/layout/IconLeafLabelList"/>
    <dgm:cxn modelId="{5E15E539-8013-42E8-A26E-E242EBAE18ED}" type="presParOf" srcId="{4286A7E1-F055-4887-9608-F4902E271202}" destId="{C22C81B3-459B-4944-9E8F-06780ABF1173}" srcOrd="7" destOrd="0" presId="urn:microsoft.com/office/officeart/2018/5/layout/IconLeafLabelList"/>
    <dgm:cxn modelId="{912C269C-54F6-46EC-ACCE-A2DA289ECCA9}" type="presParOf" srcId="{4286A7E1-F055-4887-9608-F4902E271202}" destId="{C0B11EEF-52EA-4155-8B42-2B0D4361516C}" srcOrd="8" destOrd="0" presId="urn:microsoft.com/office/officeart/2018/5/layout/IconLeafLabelList"/>
    <dgm:cxn modelId="{A145A877-5F33-47F0-8364-792D670665D1}" type="presParOf" srcId="{C0B11EEF-52EA-4155-8B42-2B0D4361516C}" destId="{3CF7AE5B-25D6-4983-B42E-C7676454B7C1}" srcOrd="0" destOrd="0" presId="urn:microsoft.com/office/officeart/2018/5/layout/IconLeafLabelList"/>
    <dgm:cxn modelId="{94A94636-330B-4083-AA08-4ACD03EB1F85}" type="presParOf" srcId="{C0B11EEF-52EA-4155-8B42-2B0D4361516C}" destId="{13966280-FAC2-43E9-9F8E-A1EE25DE63A9}" srcOrd="1" destOrd="0" presId="urn:microsoft.com/office/officeart/2018/5/layout/IconLeafLabelList"/>
    <dgm:cxn modelId="{371058A1-EE75-4AF8-8A6A-2FC7F7B4D6A7}" type="presParOf" srcId="{C0B11EEF-52EA-4155-8B42-2B0D4361516C}" destId="{8B44EA78-4A76-4471-A0B5-6BFD4692D23B}" srcOrd="2" destOrd="0" presId="urn:microsoft.com/office/officeart/2018/5/layout/IconLeafLabelList"/>
    <dgm:cxn modelId="{F1CB8E23-1227-41DF-95BD-E5C29E39CA7D}" type="presParOf" srcId="{C0B11EEF-52EA-4155-8B42-2B0D4361516C}" destId="{E768991B-A958-4A54-BAEA-F41679D16F39}" srcOrd="3" destOrd="0" presId="urn:microsoft.com/office/officeart/2018/5/layout/IconLeafLabelList"/>
    <dgm:cxn modelId="{7C0B4EAE-9309-4E01-8F43-888513901230}" type="presParOf" srcId="{4286A7E1-F055-4887-9608-F4902E271202}" destId="{2E82376D-E76C-4A3A-BE06-A0A43E5E3895}" srcOrd="9" destOrd="0" presId="urn:microsoft.com/office/officeart/2018/5/layout/IconLeafLabelList"/>
    <dgm:cxn modelId="{F3E750C3-E33C-4630-AE57-99D56B7AFF88}" type="presParOf" srcId="{4286A7E1-F055-4887-9608-F4902E271202}" destId="{1BABDB9F-64CD-4E60-9FE2-3610002203E8}" srcOrd="10" destOrd="0" presId="urn:microsoft.com/office/officeart/2018/5/layout/IconLeafLabelList"/>
    <dgm:cxn modelId="{29C3B77B-0E89-4556-9E1C-C88D57756F96}" type="presParOf" srcId="{1BABDB9F-64CD-4E60-9FE2-3610002203E8}" destId="{D18FCB38-7849-4CFD-A7BF-DE2C9C849081}" srcOrd="0" destOrd="0" presId="urn:microsoft.com/office/officeart/2018/5/layout/IconLeafLabelList"/>
    <dgm:cxn modelId="{50A9A3C5-BF71-457A-AADC-804DA4E4759D}" type="presParOf" srcId="{1BABDB9F-64CD-4E60-9FE2-3610002203E8}" destId="{E985A611-43FA-45CC-A09A-341EEB6215FC}" srcOrd="1" destOrd="0" presId="urn:microsoft.com/office/officeart/2018/5/layout/IconLeafLabelList"/>
    <dgm:cxn modelId="{33B0893B-5650-40FA-94D3-3C267A3D0F8E}" type="presParOf" srcId="{1BABDB9F-64CD-4E60-9FE2-3610002203E8}" destId="{F6907201-92DE-4A24-A0A9-138CAB5AEE7F}" srcOrd="2" destOrd="0" presId="urn:microsoft.com/office/officeart/2018/5/layout/IconLeafLabelList"/>
    <dgm:cxn modelId="{E5648E59-1812-4415-84F1-B010DDFF32EC}" type="presParOf" srcId="{1BABDB9F-64CD-4E60-9FE2-3610002203E8}" destId="{E1F0B754-AC56-4780-9F1F-9CEEDB3A95B5}" srcOrd="3" destOrd="0" presId="urn:microsoft.com/office/officeart/2018/5/layout/IconLeafLabelList"/>
    <dgm:cxn modelId="{226A2BA0-9E40-414D-8EFA-F58576FC4FBC}" type="presParOf" srcId="{4286A7E1-F055-4887-9608-F4902E271202}" destId="{75304A80-B06B-429F-B120-6437C6E167CA}" srcOrd="11" destOrd="0" presId="urn:microsoft.com/office/officeart/2018/5/layout/IconLeafLabelList"/>
    <dgm:cxn modelId="{390D1302-A173-4A61-B6EF-D0A69B36E2B8}" type="presParOf" srcId="{4286A7E1-F055-4887-9608-F4902E271202}" destId="{84F4C7EB-3B6B-411C-881D-FEAF49936FE0}" srcOrd="12" destOrd="0" presId="urn:microsoft.com/office/officeart/2018/5/layout/IconLeafLabelList"/>
    <dgm:cxn modelId="{69097E48-A52C-46CB-890E-FFB062BFF054}" type="presParOf" srcId="{84F4C7EB-3B6B-411C-881D-FEAF49936FE0}" destId="{98C8D982-BDAE-4FEC-8054-7D23E41AEDBD}" srcOrd="0" destOrd="0" presId="urn:microsoft.com/office/officeart/2018/5/layout/IconLeafLabelList"/>
    <dgm:cxn modelId="{FA2B05B2-E56C-4424-9B3D-351877747720}" type="presParOf" srcId="{84F4C7EB-3B6B-411C-881D-FEAF49936FE0}" destId="{E1350B5E-C2AE-49E9-B556-C536A6806EE8}" srcOrd="1" destOrd="0" presId="urn:microsoft.com/office/officeart/2018/5/layout/IconLeafLabelList"/>
    <dgm:cxn modelId="{8325B3BA-D2C5-4B9D-882B-7566926C9ABC}" type="presParOf" srcId="{84F4C7EB-3B6B-411C-881D-FEAF49936FE0}" destId="{D0A73856-A4EA-449C-99A0-55A25375E882}" srcOrd="2" destOrd="0" presId="urn:microsoft.com/office/officeart/2018/5/layout/IconLeafLabelList"/>
    <dgm:cxn modelId="{3AE57DBB-23A4-4ACB-A5AE-8B91F3D30F55}" type="presParOf" srcId="{84F4C7EB-3B6B-411C-881D-FEAF49936FE0}" destId="{D98FC743-2193-4183-9949-18017A3A4C95}"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B92D9B-9A78-4639-8496-1E6FE9CDE219}">
      <dsp:nvSpPr>
        <dsp:cNvPr id="0" name=""/>
        <dsp:cNvSpPr/>
      </dsp:nvSpPr>
      <dsp:spPr>
        <a:xfrm>
          <a:off x="784406" y="74523"/>
          <a:ext cx="1630212" cy="163021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9A136A-16D8-477A-B989-E5FE4859D930}">
      <dsp:nvSpPr>
        <dsp:cNvPr id="0" name=""/>
        <dsp:cNvSpPr/>
      </dsp:nvSpPr>
      <dsp:spPr>
        <a:xfrm>
          <a:off x="1131829" y="421946"/>
          <a:ext cx="935368" cy="9353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6BA3228-9893-4255-A4EB-F93637062C5E}">
      <dsp:nvSpPr>
        <dsp:cNvPr id="0" name=""/>
        <dsp:cNvSpPr/>
      </dsp:nvSpPr>
      <dsp:spPr>
        <a:xfrm>
          <a:off x="263273" y="2212507"/>
          <a:ext cx="267248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defRPr cap="all"/>
          </a:pPr>
          <a:r>
            <a:rPr lang="en-US" sz="2800" kern="1200" dirty="0">
              <a:latin typeface="DM Sans" pitchFamily="2" charset="77"/>
            </a:rPr>
            <a:t>Motivation</a:t>
          </a:r>
        </a:p>
      </dsp:txBody>
      <dsp:txXfrm>
        <a:off x="263273" y="2212507"/>
        <a:ext cx="2672480" cy="855000"/>
      </dsp:txXfrm>
    </dsp:sp>
    <dsp:sp modelId="{3FC05750-15CA-4BE2-9342-7B08874CC948}">
      <dsp:nvSpPr>
        <dsp:cNvPr id="0" name=""/>
        <dsp:cNvSpPr/>
      </dsp:nvSpPr>
      <dsp:spPr>
        <a:xfrm>
          <a:off x="3924571" y="74523"/>
          <a:ext cx="1630212" cy="163021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1FF17C-F48F-46F0-A891-11E15B7044CF}">
      <dsp:nvSpPr>
        <dsp:cNvPr id="0" name=""/>
        <dsp:cNvSpPr/>
      </dsp:nvSpPr>
      <dsp:spPr>
        <a:xfrm>
          <a:off x="4271993" y="421946"/>
          <a:ext cx="935368" cy="9353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903E3BC-FBE9-456C-BE3B-4328F027E357}">
      <dsp:nvSpPr>
        <dsp:cNvPr id="0" name=""/>
        <dsp:cNvSpPr/>
      </dsp:nvSpPr>
      <dsp:spPr>
        <a:xfrm>
          <a:off x="3403437" y="2212507"/>
          <a:ext cx="267248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defRPr cap="all"/>
          </a:pPr>
          <a:r>
            <a:rPr lang="en-US" sz="2800" kern="1200" dirty="0">
              <a:latin typeface="DM Sans" pitchFamily="2" charset="77"/>
            </a:rPr>
            <a:t>Related Works</a:t>
          </a:r>
        </a:p>
      </dsp:txBody>
      <dsp:txXfrm>
        <a:off x="3403437" y="2212507"/>
        <a:ext cx="2672480" cy="855000"/>
      </dsp:txXfrm>
    </dsp:sp>
    <dsp:sp modelId="{0EB41E7B-2422-4D80-83C3-937F1A2665A6}">
      <dsp:nvSpPr>
        <dsp:cNvPr id="0" name=""/>
        <dsp:cNvSpPr/>
      </dsp:nvSpPr>
      <dsp:spPr>
        <a:xfrm>
          <a:off x="10172703" y="45864"/>
          <a:ext cx="1630212" cy="1630212"/>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0EF910-F8E4-4A2A-B13E-ACF6B3B570DE}">
      <dsp:nvSpPr>
        <dsp:cNvPr id="0" name=""/>
        <dsp:cNvSpPr/>
      </dsp:nvSpPr>
      <dsp:spPr>
        <a:xfrm flipH="1">
          <a:off x="7838695" y="861064"/>
          <a:ext cx="45720" cy="373155"/>
        </a:xfrm>
        <a:prstGeom prst="rect">
          <a:avLst/>
        </a:prstGeom>
        <a:solidFill>
          <a:schemeClr val="bg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70B5AF-7D90-476D-8D81-89E299B31D9C}">
      <dsp:nvSpPr>
        <dsp:cNvPr id="0" name=""/>
        <dsp:cNvSpPr/>
      </dsp:nvSpPr>
      <dsp:spPr>
        <a:xfrm>
          <a:off x="6543601" y="2212507"/>
          <a:ext cx="267248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defRPr cap="all"/>
          </a:pPr>
          <a:r>
            <a:rPr lang="en-US" sz="2800" kern="1200" dirty="0">
              <a:latin typeface="DM Sans" pitchFamily="2" charset="77"/>
            </a:rPr>
            <a:t>The math</a:t>
          </a:r>
        </a:p>
      </dsp:txBody>
      <dsp:txXfrm>
        <a:off x="6543601" y="2212507"/>
        <a:ext cx="2672480" cy="855000"/>
      </dsp:txXfrm>
    </dsp:sp>
    <dsp:sp modelId="{74B4904F-68C9-4FBC-8678-638418926948}">
      <dsp:nvSpPr>
        <dsp:cNvPr id="0" name=""/>
        <dsp:cNvSpPr/>
      </dsp:nvSpPr>
      <dsp:spPr>
        <a:xfrm flipH="1">
          <a:off x="7581903" y="879470"/>
          <a:ext cx="427604" cy="45727"/>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0151B3-CD3C-47BC-BC33-4A3C5DBBA996}">
      <dsp:nvSpPr>
        <dsp:cNvPr id="0" name=""/>
        <dsp:cNvSpPr/>
      </dsp:nvSpPr>
      <dsp:spPr>
        <a:xfrm>
          <a:off x="10553697" y="382890"/>
          <a:ext cx="935368" cy="9353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75465FA-8635-4061-99EF-0C2142BF9903}">
      <dsp:nvSpPr>
        <dsp:cNvPr id="0" name=""/>
        <dsp:cNvSpPr/>
      </dsp:nvSpPr>
      <dsp:spPr>
        <a:xfrm>
          <a:off x="9639296" y="2253495"/>
          <a:ext cx="267248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defRPr cap="all"/>
          </a:pPr>
          <a:r>
            <a:rPr lang="en-US" sz="2800" kern="1200" dirty="0">
              <a:latin typeface="DM Sans" pitchFamily="2" charset="77"/>
            </a:rPr>
            <a:t>dataset</a:t>
          </a:r>
        </a:p>
      </dsp:txBody>
      <dsp:txXfrm>
        <a:off x="9639296" y="2253495"/>
        <a:ext cx="2672480" cy="855000"/>
      </dsp:txXfrm>
    </dsp:sp>
    <dsp:sp modelId="{3CF7AE5B-25D6-4983-B42E-C7676454B7C1}">
      <dsp:nvSpPr>
        <dsp:cNvPr id="0" name=""/>
        <dsp:cNvSpPr/>
      </dsp:nvSpPr>
      <dsp:spPr>
        <a:xfrm>
          <a:off x="13345064" y="74523"/>
          <a:ext cx="1630212" cy="1630212"/>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966280-FAC2-43E9-9F8E-A1EE25DE63A9}">
      <dsp:nvSpPr>
        <dsp:cNvPr id="0" name=""/>
        <dsp:cNvSpPr/>
      </dsp:nvSpPr>
      <dsp:spPr>
        <a:xfrm>
          <a:off x="13692486" y="421946"/>
          <a:ext cx="935368" cy="93536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68991B-A958-4A54-BAEA-F41679D16F39}">
      <dsp:nvSpPr>
        <dsp:cNvPr id="0" name=""/>
        <dsp:cNvSpPr/>
      </dsp:nvSpPr>
      <dsp:spPr>
        <a:xfrm>
          <a:off x="12823930" y="2212507"/>
          <a:ext cx="267248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defRPr cap="all"/>
          </a:pPr>
          <a:r>
            <a:rPr lang="en-US" sz="2800" kern="1200" dirty="0">
              <a:latin typeface="DM Sans" pitchFamily="2" charset="77"/>
            </a:rPr>
            <a:t>Experiments</a:t>
          </a:r>
          <a:endParaRPr lang="en-US" sz="2400" kern="1200" dirty="0">
            <a:latin typeface="DM Sans" pitchFamily="2" charset="77"/>
          </a:endParaRPr>
        </a:p>
      </dsp:txBody>
      <dsp:txXfrm>
        <a:off x="12823930" y="2212507"/>
        <a:ext cx="2672480" cy="855000"/>
      </dsp:txXfrm>
    </dsp:sp>
    <dsp:sp modelId="{D18FCB38-7849-4CFD-A7BF-DE2C9C849081}">
      <dsp:nvSpPr>
        <dsp:cNvPr id="0" name=""/>
        <dsp:cNvSpPr/>
      </dsp:nvSpPr>
      <dsp:spPr>
        <a:xfrm>
          <a:off x="5494653" y="3735628"/>
          <a:ext cx="1630212" cy="163021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85A611-43FA-45CC-A09A-341EEB6215FC}">
      <dsp:nvSpPr>
        <dsp:cNvPr id="0" name=""/>
        <dsp:cNvSpPr/>
      </dsp:nvSpPr>
      <dsp:spPr>
        <a:xfrm>
          <a:off x="5842075" y="4083050"/>
          <a:ext cx="935368" cy="93536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F0B754-AC56-4780-9F1F-9CEEDB3A95B5}">
      <dsp:nvSpPr>
        <dsp:cNvPr id="0" name=""/>
        <dsp:cNvSpPr/>
      </dsp:nvSpPr>
      <dsp:spPr>
        <a:xfrm>
          <a:off x="4973519" y="5873612"/>
          <a:ext cx="267248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defRPr cap="all"/>
          </a:pPr>
          <a:r>
            <a:rPr lang="en-US" sz="2800" kern="1200" dirty="0">
              <a:latin typeface="DM Sans" pitchFamily="2" charset="77"/>
            </a:rPr>
            <a:t>Discussion</a:t>
          </a:r>
        </a:p>
      </dsp:txBody>
      <dsp:txXfrm>
        <a:off x="4973519" y="5873612"/>
        <a:ext cx="2672480" cy="855000"/>
      </dsp:txXfrm>
    </dsp:sp>
    <dsp:sp modelId="{98C8D982-BDAE-4FEC-8054-7D23E41AEDBD}">
      <dsp:nvSpPr>
        <dsp:cNvPr id="0" name=""/>
        <dsp:cNvSpPr/>
      </dsp:nvSpPr>
      <dsp:spPr>
        <a:xfrm>
          <a:off x="8634817" y="3735628"/>
          <a:ext cx="1630212" cy="163021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350B5E-C2AE-49E9-B556-C536A6806EE8}">
      <dsp:nvSpPr>
        <dsp:cNvPr id="0" name=""/>
        <dsp:cNvSpPr/>
      </dsp:nvSpPr>
      <dsp:spPr>
        <a:xfrm>
          <a:off x="8982240" y="4083050"/>
          <a:ext cx="935368" cy="93536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98FC743-2193-4183-9949-18017A3A4C95}">
      <dsp:nvSpPr>
        <dsp:cNvPr id="0" name=""/>
        <dsp:cNvSpPr/>
      </dsp:nvSpPr>
      <dsp:spPr>
        <a:xfrm>
          <a:off x="8113684" y="5873612"/>
          <a:ext cx="267248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defRPr cap="all"/>
          </a:pPr>
          <a:r>
            <a:rPr lang="en-US" sz="2800" kern="1200" dirty="0">
              <a:latin typeface="DM Sans" pitchFamily="2" charset="77"/>
            </a:rPr>
            <a:t>Future Works</a:t>
          </a:r>
        </a:p>
      </dsp:txBody>
      <dsp:txXfrm>
        <a:off x="8113684" y="5873612"/>
        <a:ext cx="2672480" cy="855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AB1423-CCC7-CE43-BE0B-3D9C089004FA}" type="datetimeFigureOut">
              <a:rPr lang="en-US" smtClean="0"/>
              <a:t>4/15/25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F7A69E-A2D8-6442-A005-4D9FC4CA2A62}" type="slidenum">
              <a:rPr lang="en-US" smtClean="0"/>
              <a:t>‹#›</a:t>
            </a:fld>
            <a:endParaRPr lang="en-US"/>
          </a:p>
        </p:txBody>
      </p:sp>
    </p:spTree>
    <p:extLst>
      <p:ext uri="{BB962C8B-B14F-4D97-AF65-F5344CB8AC3E}">
        <p14:creationId xmlns:p14="http://schemas.microsoft.com/office/powerpoint/2010/main" val="39238791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F7A69E-A2D8-6442-A005-4D9FC4CA2A62}" type="slidenum">
              <a:rPr lang="en-US" smtClean="0"/>
              <a:t>2</a:t>
            </a:fld>
            <a:endParaRPr lang="en-US"/>
          </a:p>
        </p:txBody>
      </p:sp>
    </p:spTree>
    <p:extLst>
      <p:ext uri="{BB962C8B-B14F-4D97-AF65-F5344CB8AC3E}">
        <p14:creationId xmlns:p14="http://schemas.microsoft.com/office/powerpoint/2010/main" val="2605021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As we can see data frequently travel back and forth between the </a:t>
            </a:r>
            <a:r>
              <a:rPr lang="en-CA" dirty="0" err="1"/>
              <a:t>hbm</a:t>
            </a:r>
            <a:r>
              <a:rPr lang="en-CA" dirty="0"/>
              <a:t> and the GPU core, and it cause the Global memory adds significant latencies. That‘s why we need some optimization approach like flash attention.</a:t>
            </a:r>
            <a:endParaRPr lang="en-US" dirty="0"/>
          </a:p>
        </p:txBody>
      </p:sp>
      <p:sp>
        <p:nvSpPr>
          <p:cNvPr id="4" name="Slide Number Placeholder 3"/>
          <p:cNvSpPr>
            <a:spLocks noGrp="1"/>
          </p:cNvSpPr>
          <p:nvPr>
            <p:ph type="sldNum" sz="quarter" idx="5"/>
          </p:nvPr>
        </p:nvSpPr>
        <p:spPr/>
        <p:txBody>
          <a:bodyPr/>
          <a:lstStyle/>
          <a:p>
            <a:fld id="{45F7A69E-A2D8-6442-A005-4D9FC4CA2A62}" type="slidenum">
              <a:rPr lang="en-US" smtClean="0"/>
              <a:t>9</a:t>
            </a:fld>
            <a:endParaRPr lang="en-US"/>
          </a:p>
        </p:txBody>
      </p:sp>
    </p:spTree>
    <p:extLst>
      <p:ext uri="{BB962C8B-B14F-4D97-AF65-F5344CB8AC3E}">
        <p14:creationId xmlns:p14="http://schemas.microsoft.com/office/powerpoint/2010/main" val="2829866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Tiling is an IO optimization technique that can use SRAM effectively. Instead of loading and multiplying entire matrices, we divide them into smaller submatrices or tiles. Like in this graph, matrix A is split into four blocks, and similarly for B. If we make the tile size small enough, can compute each tile of the result matrix C directly in fast memory. When all the computing can be done in SRAM instead of HBM, the memory needs to read and write full matrices can be reduce significantly and leading to much faster computation.</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0680BD5D-1688-4B31-9780-87124BF1B7D2}" type="slidenum">
              <a:t>10</a:t>
            </a:fld>
            <a:endParaRPr lang="en-US"/>
          </a:p>
        </p:txBody>
      </p:sp>
    </p:spTree>
    <p:extLst>
      <p:ext uri="{BB962C8B-B14F-4D97-AF65-F5344CB8AC3E}">
        <p14:creationId xmlns:p14="http://schemas.microsoft.com/office/powerpoint/2010/main" val="419751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tiling alone isn’t enough — Flash Attention also needs a new way to compute softmax.</a:t>
            </a:r>
          </a:p>
          <a:p>
            <a:r>
              <a:rPr lang="en-US"/>
              <a:t>The standard method, known as Safe Softmax, involves three steps:</a:t>
            </a:r>
          </a:p>
          <a:p>
            <a:r>
              <a:rPr lang="en-US"/>
              <a:t> 1. Find the maximum score in the row</a:t>
            </a:r>
          </a:p>
          <a:p>
            <a:r>
              <a:rPr lang="en-US"/>
              <a:t> 2. Subtract it from each value and take the exponentials</a:t>
            </a:r>
          </a:p>
          <a:p>
            <a:r>
              <a:rPr lang="en-US"/>
              <a:t> 3. Normalize by dividing each exponential by their sum</a:t>
            </a:r>
          </a:p>
          <a:p>
            <a:r>
              <a:rPr lang="en-US"/>
              <a:t>This only works when all scores are available at once. In Flash Attention, we process scores block by block, so we can’t see the full row.</a:t>
            </a:r>
          </a:p>
          <a:p>
            <a:r>
              <a:rPr lang="en-US"/>
              <a:t>That’s where Online Softmax comes in.Instead of waiting for all scores, we process them one at a time.At each step:</a:t>
            </a:r>
          </a:p>
          <a:p>
            <a:r>
              <a:rPr lang="en-US"/>
              <a:t>• We update the running maximum mₖ</a:t>
            </a:r>
          </a:p>
          <a:p>
            <a:r>
              <a:rPr lang="en-US" dirty="0"/>
              <a:t>• Update a scaled denominator dₖ</a:t>
            </a:r>
            <a:r>
              <a:rPr lang="en-US" altLang="zh-CN" dirty="0">
                <a:ea typeface="等线"/>
              </a:rPr>
              <a:t>′</a:t>
            </a:r>
            <a:endParaRPr lang="en-US" dirty="0">
              <a:ea typeface="等线"/>
            </a:endParaRPr>
          </a:p>
          <a:p>
            <a:r>
              <a:rPr lang="en-US" altLang="zh-CN">
                <a:ea typeface="等线"/>
              </a:rPr>
              <a:t>•</a:t>
            </a:r>
            <a:r>
              <a:rPr lang="en-US" dirty="0"/>
              <a:t> And accumulate the output oₖ</a:t>
            </a:r>
            <a:r>
              <a:rPr lang="en-US" altLang="zh-CN">
                <a:ea typeface="等线"/>
              </a:rPr>
              <a:t>′</a:t>
            </a:r>
            <a:endParaRPr lang="en-US">
              <a:ea typeface="等线"/>
            </a:endParaRPr>
          </a:p>
          <a:p>
            <a:r>
              <a:rPr lang="en-US" dirty="0"/>
              <a:t>There’s no need to store all scores or attention weights. Once all tiles are processed, the final output oₙ</a:t>
            </a:r>
            <a:r>
              <a:rPr lang="en-US" altLang="zh-CN"/>
              <a:t>′</a:t>
            </a:r>
            <a:r>
              <a:rPr lang="en-US" dirty="0"/>
              <a:t> is exactly the same as the result of full </a:t>
            </a:r>
            <a:r>
              <a:rPr lang="en-US" dirty="0" err="1"/>
              <a:t>softmax</a:t>
            </a:r>
            <a:r>
              <a:rPr lang="en-US" dirty="0"/>
              <a:t>.</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0680BD5D-1688-4B31-9780-87124BF1B7D2}" type="slidenum">
              <a:t>11</a:t>
            </a:fld>
            <a:endParaRPr lang="en-US"/>
          </a:p>
        </p:txBody>
      </p:sp>
    </p:spTree>
    <p:extLst>
      <p:ext uri="{BB962C8B-B14F-4D97-AF65-F5344CB8AC3E}">
        <p14:creationId xmlns:p14="http://schemas.microsoft.com/office/powerpoint/2010/main" val="2025814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that we understand tiling and Online Softmax, let’s see how it all fits together.</a:t>
            </a:r>
          </a:p>
          <a:p>
            <a:r>
              <a:rPr lang="en-US" dirty="0"/>
              <a:t>Flash Attention loads small blocks of Q and K into SRAM to compute partial scores. These are immediately used to compute partial outputs with V, all done in SRAM. Only the final results are stored in HBM. The attention matrix QKᵀ or </a:t>
            </a:r>
            <a:r>
              <a:rPr lang="en-US" dirty="0" err="1"/>
              <a:t>softmax</a:t>
            </a:r>
            <a:r>
              <a:rPr lang="en-US" dirty="0"/>
              <a:t> matrix A is never </a:t>
            </a:r>
            <a:r>
              <a:rPr lang="en-US" dirty="0" err="1"/>
              <a:t>materialized.This</a:t>
            </a:r>
            <a:r>
              <a:rPr lang="en-US" dirty="0"/>
              <a:t> pipelined and memory-efficient design is what makes Flash Attention both fast and scalable. </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0680BD5D-1688-4B31-9780-87124BF1B7D2}" type="slidenum">
              <a:t>12</a:t>
            </a:fld>
            <a:endParaRPr lang="en-US"/>
          </a:p>
        </p:txBody>
      </p:sp>
    </p:spTree>
    <p:extLst>
      <p:ext uri="{BB962C8B-B14F-4D97-AF65-F5344CB8AC3E}">
        <p14:creationId xmlns:p14="http://schemas.microsoft.com/office/powerpoint/2010/main" val="999354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diving into experiments, I think it’s necessary to briefly introduce how Triton works as a programing language. One notable feature is that it follows a single-program-multiple-data paradigm to take full advantage of parallelism. A program is usually launched on a 3D execution grid. It then gets dispatched to multiple SMs that consists of a bunch of blocks. These blocks are further broken down into warps, which are groups of threads. Finally, the smallest processing unit thread will handle different chunks of data in parallel. </a:t>
            </a:r>
          </a:p>
          <a:p>
            <a:endParaRPr lang="en-US" dirty="0"/>
          </a:p>
          <a:p>
            <a:r>
              <a:rPr lang="en-US" dirty="0"/>
              <a:t>To map these concept to the underlying hardware, we have a pic on the right that illustrates typical GPU components. SM, short for streaming multiprocessor, is the fundamental unit in GPU. It consists of several cores,  which is the smallest compute unit, and memory units such as register file and L1 cache. While subgraph b shows how GPU resources are controlled by programmers through </a:t>
            </a:r>
            <a:r>
              <a:rPr lang="en-US"/>
              <a:t>CUDA programming model</a:t>
            </a:r>
            <a:r>
              <a:rPr lang="en-US" dirty="0"/>
              <a:t>. </a:t>
            </a:r>
          </a:p>
        </p:txBody>
      </p:sp>
      <p:sp>
        <p:nvSpPr>
          <p:cNvPr id="4" name="Slide Number Placeholder 3"/>
          <p:cNvSpPr>
            <a:spLocks noGrp="1"/>
          </p:cNvSpPr>
          <p:nvPr>
            <p:ph type="sldNum" sz="quarter" idx="5"/>
          </p:nvPr>
        </p:nvSpPr>
        <p:spPr/>
        <p:txBody>
          <a:bodyPr/>
          <a:lstStyle/>
          <a:p>
            <a:fld id="{45F7A69E-A2D8-6442-A005-4D9FC4CA2A62}" type="slidenum">
              <a:rPr lang="en-US" smtClean="0"/>
              <a:t>14</a:t>
            </a:fld>
            <a:endParaRPr lang="en-US"/>
          </a:p>
        </p:txBody>
      </p:sp>
    </p:spTree>
    <p:extLst>
      <p:ext uri="{BB962C8B-B14F-4D97-AF65-F5344CB8AC3E}">
        <p14:creationId xmlns:p14="http://schemas.microsoft.com/office/powerpoint/2010/main" val="3245472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4/15/25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pn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png"/><Relationship Id="rId4" Type="http://schemas.openxmlformats.org/officeDocument/2006/relationships/image" Target="../media/image18.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png"/><Relationship Id="rId4" Type="http://schemas.openxmlformats.org/officeDocument/2006/relationships/image" Target="../media/image18.sv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1.png"/><Relationship Id="rId7"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png"/><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7.sv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3.png"/><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7.png"/></Relationships>
</file>

<file path=ppt/slides/_rels/slide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svg"/><Relationship Id="rId7" Type="http://schemas.openxmlformats.org/officeDocument/2006/relationships/image" Target="../media/image5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sv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svg"/><Relationship Id="rId7" Type="http://schemas.openxmlformats.org/officeDocument/2006/relationships/image" Target="../media/image59.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19.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18.svg"/><Relationship Id="rId7"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31.jpe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png"/><Relationship Id="rId4"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22887" y="-42476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28700" y="402719"/>
            <a:ext cx="1235985" cy="1235985"/>
          </a:xfrm>
          <a:custGeom>
            <a:avLst/>
            <a:gdLst/>
            <a:ahLst/>
            <a:cxnLst/>
            <a:rect l="l" t="t" r="r" b="b"/>
            <a:pathLst>
              <a:path w="1235985" h="1235985">
                <a:moveTo>
                  <a:pt x="0" y="0"/>
                </a:moveTo>
                <a:lnTo>
                  <a:pt x="1235985" y="0"/>
                </a:lnTo>
                <a:lnTo>
                  <a:pt x="1235985" y="1235986"/>
                </a:lnTo>
                <a:lnTo>
                  <a:pt x="0" y="1235986"/>
                </a:lnTo>
                <a:lnTo>
                  <a:pt x="0" y="0"/>
                </a:lnTo>
                <a:close/>
              </a:path>
            </a:pathLst>
          </a:custGeom>
          <a:blipFill>
            <a:blip r:embed="rId4"/>
            <a:stretch>
              <a:fillRect/>
            </a:stretch>
          </a:blipFill>
        </p:spPr>
        <p:txBody>
          <a:bodyPr/>
          <a:lstStyle/>
          <a:p>
            <a:endParaRPr lang="en-US"/>
          </a:p>
        </p:txBody>
      </p:sp>
      <p:sp>
        <p:nvSpPr>
          <p:cNvPr id="4" name="Freeform 4"/>
          <p:cNvSpPr/>
          <p:nvPr/>
        </p:nvSpPr>
        <p:spPr>
          <a:xfrm>
            <a:off x="7481783" y="197959"/>
            <a:ext cx="11053399" cy="9891083"/>
          </a:xfrm>
          <a:custGeom>
            <a:avLst/>
            <a:gdLst/>
            <a:ahLst/>
            <a:cxnLst/>
            <a:rect l="l" t="t" r="r" b="b"/>
            <a:pathLst>
              <a:path w="11053399" h="9891083">
                <a:moveTo>
                  <a:pt x="0" y="0"/>
                </a:moveTo>
                <a:lnTo>
                  <a:pt x="11053399" y="0"/>
                </a:lnTo>
                <a:lnTo>
                  <a:pt x="11053399" y="9891082"/>
                </a:lnTo>
                <a:lnTo>
                  <a:pt x="0" y="9891082"/>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1028700" y="2048280"/>
            <a:ext cx="9904619" cy="2392562"/>
          </a:xfrm>
          <a:prstGeom prst="rect">
            <a:avLst/>
          </a:prstGeom>
        </p:spPr>
        <p:txBody>
          <a:bodyPr lIns="0" tIns="0" rIns="0" bIns="0" rtlCol="0" anchor="t">
            <a:spAutoFit/>
          </a:bodyPr>
          <a:lstStyle/>
          <a:p>
            <a:pPr algn="l">
              <a:lnSpc>
                <a:spcPts val="16818"/>
              </a:lnSpc>
            </a:pPr>
            <a:r>
              <a:rPr lang="en-US" sz="12013" b="1">
                <a:solidFill>
                  <a:srgbClr val="343434"/>
                </a:solidFill>
                <a:latin typeface="Cooper Hewitt Bold"/>
                <a:ea typeface="Cooper Hewitt Bold"/>
                <a:cs typeface="Cooper Hewitt Bold"/>
                <a:sym typeface="Cooper Hewitt Bold"/>
              </a:rPr>
              <a:t>TRITON</a:t>
            </a:r>
          </a:p>
        </p:txBody>
      </p:sp>
      <p:sp>
        <p:nvSpPr>
          <p:cNvPr id="6" name="TextBox 6"/>
          <p:cNvSpPr txBox="1"/>
          <p:nvPr/>
        </p:nvSpPr>
        <p:spPr>
          <a:xfrm>
            <a:off x="1028700" y="3852752"/>
            <a:ext cx="9904619" cy="3632835"/>
          </a:xfrm>
          <a:prstGeom prst="rect">
            <a:avLst/>
          </a:prstGeom>
        </p:spPr>
        <p:txBody>
          <a:bodyPr lIns="0" tIns="0" rIns="0" bIns="0" rtlCol="0" anchor="t">
            <a:spAutoFit/>
          </a:bodyPr>
          <a:lstStyle/>
          <a:p>
            <a:pPr algn="l">
              <a:lnSpc>
                <a:spcPts val="13439"/>
              </a:lnSpc>
            </a:pPr>
            <a:r>
              <a:rPr lang="en-US" sz="9600">
                <a:solidFill>
                  <a:srgbClr val="343434"/>
                </a:solidFill>
                <a:latin typeface="Cooper Hewitt"/>
                <a:ea typeface="Cooper Hewitt"/>
                <a:cs typeface="Cooper Hewitt"/>
                <a:sym typeface="Cooper Hewitt"/>
              </a:rPr>
              <a:t>GROK FLASH ATTENTOIN </a:t>
            </a:r>
          </a:p>
        </p:txBody>
      </p:sp>
      <p:sp>
        <p:nvSpPr>
          <p:cNvPr id="7" name="TextBox 7"/>
          <p:cNvSpPr txBox="1"/>
          <p:nvPr/>
        </p:nvSpPr>
        <p:spPr>
          <a:xfrm>
            <a:off x="1028700" y="7407864"/>
            <a:ext cx="7793067" cy="1243965"/>
          </a:xfrm>
          <a:prstGeom prst="rect">
            <a:avLst/>
          </a:prstGeom>
        </p:spPr>
        <p:txBody>
          <a:bodyPr lIns="0" tIns="0" rIns="0" bIns="0" rtlCol="0" anchor="t">
            <a:spAutoFit/>
          </a:bodyPr>
          <a:lstStyle/>
          <a:p>
            <a:pPr algn="just">
              <a:lnSpc>
                <a:spcPts val="3359"/>
              </a:lnSpc>
            </a:pPr>
            <a:r>
              <a:rPr lang="en-US" sz="2400" dirty="0">
                <a:solidFill>
                  <a:srgbClr val="343434"/>
                </a:solidFill>
                <a:latin typeface="DM Sans"/>
                <a:ea typeface="DM Sans"/>
                <a:cs typeface="DM Sans"/>
                <a:sym typeface="DM Sans"/>
              </a:rPr>
              <a:t>Spring 2025 CS6140 Final Project</a:t>
            </a:r>
          </a:p>
          <a:p>
            <a:pPr algn="just">
              <a:lnSpc>
                <a:spcPts val="3359"/>
              </a:lnSpc>
            </a:pPr>
            <a:r>
              <a:rPr lang="en-US" sz="2400" dirty="0">
                <a:solidFill>
                  <a:srgbClr val="343434"/>
                </a:solidFill>
                <a:latin typeface="DM Sans"/>
                <a:ea typeface="DM Sans"/>
                <a:cs typeface="DM Sans"/>
                <a:sym typeface="DM Sans"/>
              </a:rPr>
              <a:t>Group Members: Joey </a:t>
            </a:r>
            <a:r>
              <a:rPr lang="en-US" sz="2400" dirty="0" err="1">
                <a:solidFill>
                  <a:srgbClr val="343434"/>
                </a:solidFill>
                <a:latin typeface="DM Sans"/>
                <a:ea typeface="DM Sans"/>
                <a:cs typeface="DM Sans"/>
                <a:sym typeface="DM Sans"/>
              </a:rPr>
              <a:t>Cherisea</a:t>
            </a:r>
            <a:r>
              <a:rPr lang="en-US" sz="2400" dirty="0">
                <a:solidFill>
                  <a:srgbClr val="343434"/>
                </a:solidFill>
                <a:latin typeface="DM Sans"/>
                <a:ea typeface="DM Sans"/>
                <a:cs typeface="DM Sans"/>
                <a:sym typeface="DM Sans"/>
              </a:rPr>
              <a:t>, Jane Feng, </a:t>
            </a:r>
            <a:r>
              <a:rPr lang="en-US" sz="2400" dirty="0" err="1">
                <a:solidFill>
                  <a:srgbClr val="343434"/>
                </a:solidFill>
                <a:latin typeface="DM Sans"/>
                <a:ea typeface="DM Sans"/>
                <a:cs typeface="DM Sans"/>
                <a:sym typeface="DM Sans"/>
              </a:rPr>
              <a:t>Nuanxin</a:t>
            </a:r>
            <a:r>
              <a:rPr lang="en-US" sz="2400" dirty="0">
                <a:solidFill>
                  <a:srgbClr val="343434"/>
                </a:solidFill>
                <a:latin typeface="DM Sans"/>
                <a:ea typeface="DM Sans"/>
                <a:cs typeface="DM Sans"/>
                <a:sym typeface="DM Sans"/>
              </a:rPr>
              <a:t> Jin, </a:t>
            </a:r>
            <a:r>
              <a:rPr lang="en-US" sz="2400" dirty="0" err="1">
                <a:solidFill>
                  <a:srgbClr val="343434"/>
                </a:solidFill>
                <a:latin typeface="DM Sans"/>
                <a:ea typeface="DM Sans"/>
                <a:cs typeface="DM Sans"/>
                <a:sym typeface="DM Sans"/>
              </a:rPr>
              <a:t>Yincong</a:t>
            </a:r>
            <a:r>
              <a:rPr lang="en-US" sz="2400" dirty="0">
                <a:solidFill>
                  <a:srgbClr val="343434"/>
                </a:solidFill>
                <a:latin typeface="DM Sans"/>
                <a:ea typeface="DM Sans"/>
                <a:cs typeface="DM Sans"/>
                <a:sym typeface="DM Sans"/>
              </a:rPr>
              <a:t> Lu</a:t>
            </a:r>
          </a:p>
        </p:txBody>
      </p:sp>
      <p:sp>
        <p:nvSpPr>
          <p:cNvPr id="8" name="TextBox 8"/>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01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F40BF-0BAC-9D7F-F89E-689129BE365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B14038B-B8B5-B32A-F725-A53ED9310E74}"/>
              </a:ext>
            </a:extLst>
          </p:cNvPr>
          <p:cNvSpPr/>
          <p:nvPr/>
        </p:nvSpPr>
        <p:spPr>
          <a:xfrm>
            <a:off x="2741" y="-3988"/>
            <a:ext cx="17703918" cy="10558113"/>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TextBox 6">
            <a:extLst>
              <a:ext uri="{FF2B5EF4-FFF2-40B4-BE49-F238E27FC236}">
                <a16:creationId xmlns:a16="http://schemas.microsoft.com/office/drawing/2014/main" id="{7E525323-5795-AE88-6C71-C0CCF967EE4B}"/>
              </a:ext>
            </a:extLst>
          </p:cNvPr>
          <p:cNvSpPr txBox="1"/>
          <p:nvPr/>
        </p:nvSpPr>
        <p:spPr>
          <a:xfrm>
            <a:off x="8534400" y="685028"/>
            <a:ext cx="3962400" cy="1020985"/>
          </a:xfrm>
          <a:prstGeom prst="rect">
            <a:avLst/>
          </a:prstGeom>
        </p:spPr>
        <p:txBody>
          <a:bodyPr wrap="square" lIns="0" tIns="0" rIns="0" bIns="0" rtlCol="0" anchor="t">
            <a:spAutoFit/>
          </a:bodyPr>
          <a:lstStyle/>
          <a:p>
            <a:pPr algn="l">
              <a:lnSpc>
                <a:spcPts val="8400"/>
              </a:lnSpc>
            </a:pPr>
            <a:r>
              <a:rPr lang="en-US" sz="6000" b="1">
                <a:solidFill>
                  <a:srgbClr val="343434"/>
                </a:solidFill>
                <a:latin typeface="Cooper Hewitt Bold"/>
                <a:ea typeface="Cooper Hewitt Bold"/>
                <a:cs typeface="Cooper Hewitt Bold"/>
                <a:sym typeface="Cooper Hewitt Bold"/>
              </a:rPr>
              <a:t>TILING</a:t>
            </a:r>
          </a:p>
        </p:txBody>
      </p:sp>
      <p:sp>
        <p:nvSpPr>
          <p:cNvPr id="4" name="Freeform 2">
            <a:extLst>
              <a:ext uri="{FF2B5EF4-FFF2-40B4-BE49-F238E27FC236}">
                <a16:creationId xmlns:a16="http://schemas.microsoft.com/office/drawing/2014/main" id="{37B06170-5A25-23F6-7E48-1CDB23FC2D95}"/>
              </a:ext>
            </a:extLst>
          </p:cNvPr>
          <p:cNvSpPr/>
          <p:nvPr/>
        </p:nvSpPr>
        <p:spPr>
          <a:xfrm>
            <a:off x="939535" y="685028"/>
            <a:ext cx="1235985" cy="1235985"/>
          </a:xfrm>
          <a:custGeom>
            <a:avLst/>
            <a:gdLst/>
            <a:ahLst/>
            <a:cxnLst/>
            <a:rect l="l" t="t" r="r" b="b"/>
            <a:pathLst>
              <a:path w="1235985" h="1235985">
                <a:moveTo>
                  <a:pt x="0" y="0"/>
                </a:moveTo>
                <a:lnTo>
                  <a:pt x="1235985" y="0"/>
                </a:lnTo>
                <a:lnTo>
                  <a:pt x="1235985" y="1235986"/>
                </a:lnTo>
                <a:lnTo>
                  <a:pt x="0" y="1235986"/>
                </a:lnTo>
                <a:lnTo>
                  <a:pt x="0" y="0"/>
                </a:lnTo>
                <a:close/>
              </a:path>
            </a:pathLst>
          </a:custGeom>
          <a:blipFill>
            <a:blip r:embed="rId5"/>
            <a:stretch>
              <a:fillRect/>
            </a:stretch>
          </a:blipFill>
        </p:spPr>
        <p:txBody>
          <a:bodyPr/>
          <a:lstStyle/>
          <a:p>
            <a:endParaRPr lang="en-US"/>
          </a:p>
        </p:txBody>
      </p:sp>
      <p:pic>
        <p:nvPicPr>
          <p:cNvPr id="7" name="Picture 6" descr="A screenshot of a computer&#10;&#10;AI-generated content may be incorrect.">
            <a:extLst>
              <a:ext uri="{FF2B5EF4-FFF2-40B4-BE49-F238E27FC236}">
                <a16:creationId xmlns:a16="http://schemas.microsoft.com/office/drawing/2014/main" id="{76C1D277-C9A2-08D2-3DAA-26A8D954D834}"/>
              </a:ext>
            </a:extLst>
          </p:cNvPr>
          <p:cNvPicPr>
            <a:picLocks noChangeAspect="1"/>
          </p:cNvPicPr>
          <p:nvPr/>
        </p:nvPicPr>
        <p:blipFill>
          <a:blip r:embed="rId6"/>
          <a:stretch>
            <a:fillRect/>
          </a:stretch>
        </p:blipFill>
        <p:spPr>
          <a:xfrm>
            <a:off x="3303639" y="2409518"/>
            <a:ext cx="11155311" cy="6150077"/>
          </a:xfrm>
          <a:prstGeom prst="rect">
            <a:avLst/>
          </a:prstGeom>
        </p:spPr>
      </p:pic>
    </p:spTree>
    <p:extLst>
      <p:ext uri="{BB962C8B-B14F-4D97-AF65-F5344CB8AC3E}">
        <p14:creationId xmlns:p14="http://schemas.microsoft.com/office/powerpoint/2010/main" val="33137959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01D5C-6A05-8A47-982A-91D9F6136FE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2E2DD8A-82D9-CBB2-CF97-6253D31B820D}"/>
              </a:ext>
            </a:extLst>
          </p:cNvPr>
          <p:cNvSpPr/>
          <p:nvPr/>
        </p:nvSpPr>
        <p:spPr>
          <a:xfrm>
            <a:off x="-762000"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TextBox 6">
            <a:extLst>
              <a:ext uri="{FF2B5EF4-FFF2-40B4-BE49-F238E27FC236}">
                <a16:creationId xmlns:a16="http://schemas.microsoft.com/office/drawing/2014/main" id="{2334B5B8-8B1B-EA16-BA55-EAD8D0A1C4BF}"/>
              </a:ext>
            </a:extLst>
          </p:cNvPr>
          <p:cNvSpPr txBox="1"/>
          <p:nvPr/>
        </p:nvSpPr>
        <p:spPr>
          <a:xfrm>
            <a:off x="6781800" y="792527"/>
            <a:ext cx="5715000" cy="1020985"/>
          </a:xfrm>
          <a:prstGeom prst="rect">
            <a:avLst/>
          </a:prstGeom>
        </p:spPr>
        <p:txBody>
          <a:bodyPr wrap="square" lIns="0" tIns="0" rIns="0" bIns="0" rtlCol="0" anchor="t">
            <a:spAutoFit/>
          </a:bodyPr>
          <a:lstStyle/>
          <a:p>
            <a:pPr algn="l">
              <a:lnSpc>
                <a:spcPts val="8400"/>
              </a:lnSpc>
            </a:pPr>
            <a:r>
              <a:rPr lang="en-US" sz="6000" b="1">
                <a:solidFill>
                  <a:srgbClr val="343434"/>
                </a:solidFill>
                <a:latin typeface="Cooper Hewitt Bold"/>
                <a:ea typeface="Cooper Hewitt Bold"/>
                <a:cs typeface="Cooper Hewitt Bold"/>
                <a:sym typeface="Cooper Hewitt Bold"/>
              </a:rPr>
              <a:t>Online Softmax</a:t>
            </a:r>
          </a:p>
        </p:txBody>
      </p:sp>
      <p:sp>
        <p:nvSpPr>
          <p:cNvPr id="4" name="Freeform 2">
            <a:extLst>
              <a:ext uri="{FF2B5EF4-FFF2-40B4-BE49-F238E27FC236}">
                <a16:creationId xmlns:a16="http://schemas.microsoft.com/office/drawing/2014/main" id="{88C68431-CDE4-1B8B-9408-64B0C7166AE8}"/>
              </a:ext>
            </a:extLst>
          </p:cNvPr>
          <p:cNvSpPr/>
          <p:nvPr/>
        </p:nvSpPr>
        <p:spPr>
          <a:xfrm>
            <a:off x="939535" y="685028"/>
            <a:ext cx="1235985" cy="1235985"/>
          </a:xfrm>
          <a:custGeom>
            <a:avLst/>
            <a:gdLst/>
            <a:ahLst/>
            <a:cxnLst/>
            <a:rect l="l" t="t" r="r" b="b"/>
            <a:pathLst>
              <a:path w="1235985" h="1235985">
                <a:moveTo>
                  <a:pt x="0" y="0"/>
                </a:moveTo>
                <a:lnTo>
                  <a:pt x="1235985" y="0"/>
                </a:lnTo>
                <a:lnTo>
                  <a:pt x="1235985" y="1235986"/>
                </a:lnTo>
                <a:lnTo>
                  <a:pt x="0" y="1235986"/>
                </a:lnTo>
                <a:lnTo>
                  <a:pt x="0" y="0"/>
                </a:lnTo>
                <a:close/>
              </a:path>
            </a:pathLst>
          </a:custGeom>
          <a:blipFill>
            <a:blip r:embed="rId5"/>
            <a:stretch>
              <a:fillRect/>
            </a:stretch>
          </a:blipFill>
        </p:spPr>
        <p:txBody>
          <a:bodyPr/>
          <a:lstStyle/>
          <a:p>
            <a:endParaRPr lang="en-US"/>
          </a:p>
        </p:txBody>
      </p:sp>
      <p:pic>
        <p:nvPicPr>
          <p:cNvPr id="5" name="Picture 4" descr="A diagram of mathematical equations&#10;&#10;AI-generated content may be incorrect.">
            <a:extLst>
              <a:ext uri="{FF2B5EF4-FFF2-40B4-BE49-F238E27FC236}">
                <a16:creationId xmlns:a16="http://schemas.microsoft.com/office/drawing/2014/main" id="{0C9D2828-15F6-CD3A-98A4-04C4FA8F0A19}"/>
              </a:ext>
            </a:extLst>
          </p:cNvPr>
          <p:cNvPicPr>
            <a:picLocks noChangeAspect="1"/>
          </p:cNvPicPr>
          <p:nvPr/>
        </p:nvPicPr>
        <p:blipFill>
          <a:blip r:embed="rId6"/>
          <a:stretch>
            <a:fillRect/>
          </a:stretch>
        </p:blipFill>
        <p:spPr>
          <a:xfrm>
            <a:off x="1174502" y="3798648"/>
            <a:ext cx="7873796" cy="4315747"/>
          </a:xfrm>
          <a:prstGeom prst="rect">
            <a:avLst/>
          </a:prstGeom>
        </p:spPr>
      </p:pic>
      <p:pic>
        <p:nvPicPr>
          <p:cNvPr id="6" name="Picture 5" descr="A math equations on a white background&#10;&#10;AI-generated content may be incorrect.">
            <a:extLst>
              <a:ext uri="{FF2B5EF4-FFF2-40B4-BE49-F238E27FC236}">
                <a16:creationId xmlns:a16="http://schemas.microsoft.com/office/drawing/2014/main" id="{E8F4DF58-6EE1-C2B3-E9D8-F21E74F47C3B}"/>
              </a:ext>
            </a:extLst>
          </p:cNvPr>
          <p:cNvPicPr>
            <a:picLocks noChangeAspect="1"/>
          </p:cNvPicPr>
          <p:nvPr/>
        </p:nvPicPr>
        <p:blipFill>
          <a:blip r:embed="rId7"/>
          <a:stretch>
            <a:fillRect/>
          </a:stretch>
        </p:blipFill>
        <p:spPr>
          <a:xfrm>
            <a:off x="10085722" y="3795712"/>
            <a:ext cx="7721768" cy="4309812"/>
          </a:xfrm>
          <a:prstGeom prst="rect">
            <a:avLst/>
          </a:prstGeom>
        </p:spPr>
      </p:pic>
      <p:sp>
        <p:nvSpPr>
          <p:cNvPr id="8" name="TextBox 9">
            <a:extLst>
              <a:ext uri="{FF2B5EF4-FFF2-40B4-BE49-F238E27FC236}">
                <a16:creationId xmlns:a16="http://schemas.microsoft.com/office/drawing/2014/main" id="{144E1025-FEEB-27CE-E14E-C90DB899FC4B}"/>
              </a:ext>
            </a:extLst>
          </p:cNvPr>
          <p:cNvSpPr txBox="1"/>
          <p:nvPr/>
        </p:nvSpPr>
        <p:spPr>
          <a:xfrm>
            <a:off x="1171429" y="2107791"/>
            <a:ext cx="8341248" cy="1538883"/>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80"/>
              </a:lnSpc>
            </a:pPr>
            <a:r>
              <a:rPr lang="en-US" sz="2000" b="1" dirty="0">
                <a:solidFill>
                  <a:srgbClr val="343434"/>
                </a:solidFill>
                <a:latin typeface="DM Sans"/>
                <a:ea typeface="DM Sans"/>
                <a:cs typeface="DM Sans"/>
              </a:rPr>
              <a:t>Safe SoftMax</a:t>
            </a:r>
          </a:p>
          <a:p>
            <a:pPr algn="ctr">
              <a:lnSpc>
                <a:spcPts val="2380"/>
              </a:lnSpc>
            </a:pPr>
            <a:endParaRPr lang="en-US" sz="2000" b="1" dirty="0">
              <a:solidFill>
                <a:srgbClr val="343434"/>
              </a:solidFill>
              <a:latin typeface="DM Sans"/>
              <a:ea typeface="DM Sans"/>
              <a:cs typeface="DM Sans"/>
              <a:sym typeface="DM Sans"/>
            </a:endParaRPr>
          </a:p>
          <a:p>
            <a:pPr marL="342900" indent="-342900" algn="just">
              <a:lnSpc>
                <a:spcPts val="2380"/>
              </a:lnSpc>
              <a:buFont typeface="Arial"/>
              <a:buChar char="•"/>
            </a:pPr>
            <a:r>
              <a:rPr lang="en-US" sz="2000" dirty="0">
                <a:solidFill>
                  <a:srgbClr val="343434"/>
                </a:solidFill>
                <a:latin typeface="DM Sans"/>
                <a:ea typeface="DM Sans"/>
                <a:cs typeface="DM Sans"/>
                <a:sym typeface="DM Sans"/>
              </a:rPr>
              <a:t>Find the maximum score across the row</a:t>
            </a:r>
            <a:endParaRPr lang="en-US" dirty="0">
              <a:solidFill>
                <a:srgbClr val="000000"/>
              </a:solidFill>
              <a:latin typeface="Calibri"/>
              <a:ea typeface="Calibri"/>
              <a:cs typeface="Calibri"/>
            </a:endParaRPr>
          </a:p>
          <a:p>
            <a:pPr marL="342900" indent="-342900" algn="just">
              <a:lnSpc>
                <a:spcPts val="2380"/>
              </a:lnSpc>
              <a:buFont typeface="Arial"/>
              <a:buChar char="•"/>
            </a:pPr>
            <a:r>
              <a:rPr lang="en-US" sz="2000" dirty="0">
                <a:solidFill>
                  <a:srgbClr val="343434"/>
                </a:solidFill>
                <a:latin typeface="DM Sans"/>
                <a:ea typeface="DM Sans"/>
                <a:cs typeface="DM Sans"/>
                <a:sym typeface="DM Sans"/>
              </a:rPr>
              <a:t>Subtract maximum from each element and compute exponentials</a:t>
            </a:r>
            <a:endParaRPr lang="en-US" dirty="0">
              <a:solidFill>
                <a:srgbClr val="000000"/>
              </a:solidFill>
              <a:latin typeface="Calibri"/>
              <a:ea typeface="Calibri"/>
              <a:cs typeface="Calibri"/>
            </a:endParaRPr>
          </a:p>
          <a:p>
            <a:pPr marL="342900" indent="-342900" algn="just">
              <a:lnSpc>
                <a:spcPts val="2380"/>
              </a:lnSpc>
              <a:buFont typeface="Arial"/>
              <a:buChar char="•"/>
            </a:pPr>
            <a:r>
              <a:rPr lang="en-US" sz="2000" dirty="0">
                <a:solidFill>
                  <a:srgbClr val="343434"/>
                </a:solidFill>
                <a:latin typeface="DM Sans"/>
                <a:ea typeface="DM Sans"/>
                <a:cs typeface="DM Sans"/>
                <a:sym typeface="DM Sans"/>
              </a:rPr>
              <a:t>Normalize by dividing each exponential by their sum </a:t>
            </a:r>
            <a:r>
              <a:rPr lang="en-US" sz="1700" dirty="0">
                <a:solidFill>
                  <a:srgbClr val="343434"/>
                </a:solidFill>
                <a:latin typeface="DM Sans"/>
                <a:ea typeface="DM Sans"/>
                <a:cs typeface="DM Sans"/>
                <a:sym typeface="DM Sans"/>
              </a:rPr>
              <a:t> </a:t>
            </a:r>
            <a:endParaRPr lang="en-US">
              <a:ea typeface="Calibri"/>
              <a:cs typeface="Calibri"/>
            </a:endParaRPr>
          </a:p>
        </p:txBody>
      </p:sp>
      <p:sp>
        <p:nvSpPr>
          <p:cNvPr id="9" name="TextBox 9">
            <a:extLst>
              <a:ext uri="{FF2B5EF4-FFF2-40B4-BE49-F238E27FC236}">
                <a16:creationId xmlns:a16="http://schemas.microsoft.com/office/drawing/2014/main" id="{B7659AA9-F4A1-7EAF-4BE2-895AFB067337}"/>
              </a:ext>
            </a:extLst>
          </p:cNvPr>
          <p:cNvSpPr txBox="1"/>
          <p:nvPr/>
        </p:nvSpPr>
        <p:spPr>
          <a:xfrm>
            <a:off x="9774008" y="2107791"/>
            <a:ext cx="8341248" cy="2139753"/>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80"/>
              </a:lnSpc>
            </a:pPr>
            <a:r>
              <a:rPr lang="en-US" sz="2000" b="1" dirty="0">
                <a:solidFill>
                  <a:srgbClr val="343434"/>
                </a:solidFill>
                <a:latin typeface="DM Sans"/>
                <a:ea typeface="DM Sans"/>
                <a:cs typeface="DM Sans"/>
              </a:rPr>
              <a:t>Online SoftMax</a:t>
            </a:r>
            <a:endParaRPr lang="en-US" sz="2000" b="1" dirty="0" err="1">
              <a:solidFill>
                <a:srgbClr val="343434"/>
              </a:solidFill>
              <a:latin typeface="DM Sans"/>
              <a:ea typeface="Calibri"/>
              <a:cs typeface="Calibri"/>
            </a:endParaRPr>
          </a:p>
          <a:p>
            <a:pPr marL="342900" indent="-342900" algn="ctr">
              <a:lnSpc>
                <a:spcPts val="2380"/>
              </a:lnSpc>
              <a:buFont typeface="Arial"/>
              <a:buChar char="•"/>
            </a:pPr>
            <a:endParaRPr lang="en-US" sz="2000" b="1" dirty="0">
              <a:solidFill>
                <a:srgbClr val="343434"/>
              </a:solidFill>
              <a:latin typeface="DM Sans"/>
              <a:ea typeface="+mn-lt"/>
              <a:cs typeface="+mn-lt"/>
            </a:endParaRPr>
          </a:p>
          <a:p>
            <a:pPr marL="342900" indent="-342900" algn="just">
              <a:lnSpc>
                <a:spcPts val="2380"/>
              </a:lnSpc>
              <a:buFont typeface="Arial"/>
              <a:buChar char="•"/>
            </a:pPr>
            <a:r>
              <a:rPr lang="en-US" sz="2000" dirty="0">
                <a:solidFill>
                  <a:srgbClr val="343434"/>
                </a:solidFill>
                <a:latin typeface="DM Sans"/>
                <a:sym typeface="DM Sans"/>
              </a:rPr>
              <a:t>Process scores incrementally, one at a time</a:t>
            </a:r>
            <a:endParaRPr lang="en-US" sz="2000" dirty="0">
              <a:solidFill>
                <a:srgbClr val="343434"/>
              </a:solidFill>
              <a:latin typeface="DM Sans"/>
              <a:ea typeface="Calibri"/>
              <a:cs typeface="Calibri"/>
              <a:sym typeface="DM Sans"/>
            </a:endParaRPr>
          </a:p>
          <a:p>
            <a:pPr marL="342900" indent="-342900" algn="just">
              <a:lnSpc>
                <a:spcPts val="2380"/>
              </a:lnSpc>
              <a:buFont typeface="Arial"/>
              <a:buChar char="•"/>
            </a:pPr>
            <a:r>
              <a:rPr lang="en-US" sz="2000" dirty="0">
                <a:solidFill>
                  <a:srgbClr val="343434"/>
                </a:solidFill>
                <a:latin typeface="DM Sans"/>
                <a:ea typeface="Calibri"/>
                <a:cs typeface="Calibri"/>
                <a:sym typeface="DM Sans"/>
              </a:rPr>
              <a:t>Update</a:t>
            </a:r>
            <a:r>
              <a:rPr lang="en-US" sz="2000" dirty="0">
                <a:solidFill>
                  <a:srgbClr val="343434"/>
                </a:solidFill>
                <a:latin typeface="DM Sans"/>
                <a:ea typeface="+mn-lt"/>
                <a:cs typeface="+mn-lt"/>
              </a:rPr>
              <a:t> running max and SoftMax denominator dynamically</a:t>
            </a:r>
            <a:endParaRPr lang="en-US" sz="2000" dirty="0">
              <a:solidFill>
                <a:srgbClr val="343434"/>
              </a:solidFill>
              <a:latin typeface="DM Sans"/>
              <a:ea typeface="Calibri"/>
              <a:cs typeface="Calibri"/>
            </a:endParaRPr>
          </a:p>
          <a:p>
            <a:pPr marL="342900" indent="-342900" algn="just">
              <a:lnSpc>
                <a:spcPts val="2380"/>
              </a:lnSpc>
              <a:buFont typeface="Arial"/>
              <a:buChar char="•"/>
            </a:pPr>
            <a:r>
              <a:rPr lang="en-US" sz="2000" dirty="0">
                <a:solidFill>
                  <a:srgbClr val="343434"/>
                </a:solidFill>
                <a:latin typeface="DM Sans"/>
                <a:ea typeface="+mn-lt"/>
                <a:cs typeface="+mn-lt"/>
              </a:rPr>
              <a:t>Accumulate output without storing full scores</a:t>
            </a:r>
          </a:p>
          <a:p>
            <a:pPr marL="342900" indent="-342900" algn="just">
              <a:lnSpc>
                <a:spcPts val="2380"/>
              </a:lnSpc>
              <a:buFont typeface="Arial"/>
              <a:buChar char="•"/>
            </a:pPr>
            <a:endParaRPr lang="en-US" sz="2000" dirty="0">
              <a:solidFill>
                <a:srgbClr val="343434"/>
              </a:solidFill>
              <a:latin typeface="DM Sans"/>
              <a:ea typeface="Calibri"/>
              <a:cs typeface="Calibri"/>
            </a:endParaRPr>
          </a:p>
          <a:p>
            <a:pPr marL="342900" indent="-342900" algn="just">
              <a:lnSpc>
                <a:spcPts val="2380"/>
              </a:lnSpc>
              <a:buFont typeface="Arial"/>
              <a:buChar char="•"/>
            </a:pPr>
            <a:endParaRPr lang="en-US" sz="1700" dirty="0">
              <a:solidFill>
                <a:srgbClr val="343434"/>
              </a:solidFill>
              <a:latin typeface="DM Sans"/>
              <a:ea typeface="Calibri"/>
              <a:cs typeface="Calibri"/>
            </a:endParaRPr>
          </a:p>
        </p:txBody>
      </p:sp>
    </p:spTree>
    <p:extLst>
      <p:ext uri="{BB962C8B-B14F-4D97-AF65-F5344CB8AC3E}">
        <p14:creationId xmlns:p14="http://schemas.microsoft.com/office/powerpoint/2010/main" val="1077936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DED2FE-0C9A-5AA7-B86B-5F207E6C1AB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C629747-FC4D-9814-ED87-0A0D349D9D57}"/>
              </a:ext>
            </a:extLst>
          </p:cNvPr>
          <p:cNvSpPr/>
          <p:nvPr/>
        </p:nvSpPr>
        <p:spPr>
          <a:xfrm>
            <a:off x="-762000"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TextBox 6">
            <a:extLst>
              <a:ext uri="{FF2B5EF4-FFF2-40B4-BE49-F238E27FC236}">
                <a16:creationId xmlns:a16="http://schemas.microsoft.com/office/drawing/2014/main" id="{5000B064-D1B2-E54A-A245-EC227ED883FF}"/>
              </a:ext>
            </a:extLst>
          </p:cNvPr>
          <p:cNvSpPr txBox="1"/>
          <p:nvPr/>
        </p:nvSpPr>
        <p:spPr>
          <a:xfrm>
            <a:off x="6781800" y="792527"/>
            <a:ext cx="5715000" cy="1020985"/>
          </a:xfrm>
          <a:prstGeom prst="rect">
            <a:avLst/>
          </a:prstGeom>
        </p:spPr>
        <p:txBody>
          <a:bodyPr wrap="square" lIns="0" tIns="0" rIns="0" bIns="0" rtlCol="0" anchor="t">
            <a:spAutoFit/>
          </a:bodyPr>
          <a:lstStyle/>
          <a:p>
            <a:pPr>
              <a:lnSpc>
                <a:spcPts val="8400"/>
              </a:lnSpc>
            </a:pPr>
            <a:r>
              <a:rPr lang="en-US" sz="6000" b="1" dirty="0">
                <a:solidFill>
                  <a:srgbClr val="343434"/>
                </a:solidFill>
                <a:latin typeface="Cooper Hewitt Bold"/>
                <a:ea typeface="Cooper Hewitt Bold"/>
                <a:cs typeface="Cooper Hewitt Bold"/>
                <a:sym typeface="Cooper Hewitt Bold"/>
              </a:rPr>
              <a:t>Flash Attention</a:t>
            </a:r>
            <a:endParaRPr lang="en-US" sz="6000" b="1" dirty="0">
              <a:solidFill>
                <a:srgbClr val="343434"/>
              </a:solidFill>
              <a:latin typeface="Cooper Hewitt Bold"/>
              <a:ea typeface="Cooper Hewitt Bold"/>
              <a:cs typeface="Cooper Hewitt Bold"/>
            </a:endParaRPr>
          </a:p>
        </p:txBody>
      </p:sp>
      <p:sp>
        <p:nvSpPr>
          <p:cNvPr id="4" name="Freeform 2">
            <a:extLst>
              <a:ext uri="{FF2B5EF4-FFF2-40B4-BE49-F238E27FC236}">
                <a16:creationId xmlns:a16="http://schemas.microsoft.com/office/drawing/2014/main" id="{2048E54B-8168-5DAF-51C7-3A9557141714}"/>
              </a:ext>
            </a:extLst>
          </p:cNvPr>
          <p:cNvSpPr/>
          <p:nvPr/>
        </p:nvSpPr>
        <p:spPr>
          <a:xfrm>
            <a:off x="939535" y="685028"/>
            <a:ext cx="1235985" cy="1235985"/>
          </a:xfrm>
          <a:custGeom>
            <a:avLst/>
            <a:gdLst/>
            <a:ahLst/>
            <a:cxnLst/>
            <a:rect l="l" t="t" r="r" b="b"/>
            <a:pathLst>
              <a:path w="1235985" h="1235985">
                <a:moveTo>
                  <a:pt x="0" y="0"/>
                </a:moveTo>
                <a:lnTo>
                  <a:pt x="1235985" y="0"/>
                </a:lnTo>
                <a:lnTo>
                  <a:pt x="1235985" y="1235986"/>
                </a:lnTo>
                <a:lnTo>
                  <a:pt x="0" y="1235986"/>
                </a:lnTo>
                <a:lnTo>
                  <a:pt x="0" y="0"/>
                </a:lnTo>
                <a:close/>
              </a:path>
            </a:pathLst>
          </a:custGeom>
          <a:blipFill>
            <a:blip r:embed="rId5"/>
            <a:stretch>
              <a:fillRect/>
            </a:stretch>
          </a:blipFill>
        </p:spPr>
        <p:txBody>
          <a:bodyPr/>
          <a:lstStyle/>
          <a:p>
            <a:endParaRPr lang="en-US"/>
          </a:p>
        </p:txBody>
      </p:sp>
      <p:pic>
        <p:nvPicPr>
          <p:cNvPr id="6" name="Picture 5" descr="A diagram of a computer program&#10;&#10;AI-generated content may be incorrect.">
            <a:extLst>
              <a:ext uri="{FF2B5EF4-FFF2-40B4-BE49-F238E27FC236}">
                <a16:creationId xmlns:a16="http://schemas.microsoft.com/office/drawing/2014/main" id="{ED5F62A7-CFAE-87C9-D09F-3E20737E91A2}"/>
              </a:ext>
            </a:extLst>
          </p:cNvPr>
          <p:cNvPicPr>
            <a:picLocks noChangeAspect="1"/>
          </p:cNvPicPr>
          <p:nvPr/>
        </p:nvPicPr>
        <p:blipFill>
          <a:blip r:embed="rId6"/>
          <a:stretch>
            <a:fillRect/>
          </a:stretch>
        </p:blipFill>
        <p:spPr>
          <a:xfrm>
            <a:off x="3242510" y="2256422"/>
            <a:ext cx="10990846" cy="6145128"/>
          </a:xfrm>
          <a:prstGeom prst="rect">
            <a:avLst/>
          </a:prstGeom>
        </p:spPr>
      </p:pic>
    </p:spTree>
    <p:extLst>
      <p:ext uri="{BB962C8B-B14F-4D97-AF65-F5344CB8AC3E}">
        <p14:creationId xmlns:p14="http://schemas.microsoft.com/office/powerpoint/2010/main" val="2506696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CD33DF-DA6E-6CCD-40E2-AA0570A5145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7F350D6-A0DC-39B5-5668-E5E0E83E6B66}"/>
              </a:ext>
            </a:extLst>
          </p:cNvPr>
          <p:cNvSpPr/>
          <p:nvPr/>
        </p:nvSpPr>
        <p:spPr>
          <a:xfrm>
            <a:off x="-762000"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6">
            <a:extLst>
              <a:ext uri="{FF2B5EF4-FFF2-40B4-BE49-F238E27FC236}">
                <a16:creationId xmlns:a16="http://schemas.microsoft.com/office/drawing/2014/main" id="{7A81807A-3AB5-973F-3215-9498BBFF306F}"/>
              </a:ext>
            </a:extLst>
          </p:cNvPr>
          <p:cNvSpPr txBox="1"/>
          <p:nvPr/>
        </p:nvSpPr>
        <p:spPr>
          <a:xfrm>
            <a:off x="7696200" y="900028"/>
            <a:ext cx="3962400" cy="1020985"/>
          </a:xfrm>
          <a:prstGeom prst="rect">
            <a:avLst/>
          </a:prstGeom>
        </p:spPr>
        <p:txBody>
          <a:bodyPr wrap="square" lIns="0" tIns="0" rIns="0" bIns="0" rtlCol="0" anchor="t">
            <a:spAutoFit/>
          </a:bodyPr>
          <a:lstStyle/>
          <a:p>
            <a:pPr algn="l">
              <a:lnSpc>
                <a:spcPts val="8400"/>
              </a:lnSpc>
            </a:pPr>
            <a:r>
              <a:rPr lang="en-US" sz="6000" b="1" dirty="0">
                <a:solidFill>
                  <a:srgbClr val="343434"/>
                </a:solidFill>
                <a:latin typeface="Cooper Hewitt Bold"/>
                <a:ea typeface="Cooper Hewitt Bold"/>
                <a:cs typeface="Cooper Hewitt Bold"/>
                <a:sym typeface="Cooper Hewitt Bold"/>
              </a:rPr>
              <a:t>DATASET</a:t>
            </a:r>
          </a:p>
        </p:txBody>
      </p:sp>
      <p:sp>
        <p:nvSpPr>
          <p:cNvPr id="4" name="Freeform 2">
            <a:extLst>
              <a:ext uri="{FF2B5EF4-FFF2-40B4-BE49-F238E27FC236}">
                <a16:creationId xmlns:a16="http://schemas.microsoft.com/office/drawing/2014/main" id="{D448AFAF-1D30-2E31-E0DC-D97B73F56970}"/>
              </a:ext>
            </a:extLst>
          </p:cNvPr>
          <p:cNvSpPr/>
          <p:nvPr/>
        </p:nvSpPr>
        <p:spPr>
          <a:xfrm>
            <a:off x="939535" y="685028"/>
            <a:ext cx="1235985" cy="1235985"/>
          </a:xfrm>
          <a:custGeom>
            <a:avLst/>
            <a:gdLst/>
            <a:ahLst/>
            <a:cxnLst/>
            <a:rect l="l" t="t" r="r" b="b"/>
            <a:pathLst>
              <a:path w="1235985" h="1235985">
                <a:moveTo>
                  <a:pt x="0" y="0"/>
                </a:moveTo>
                <a:lnTo>
                  <a:pt x="1235985" y="0"/>
                </a:lnTo>
                <a:lnTo>
                  <a:pt x="1235985" y="1235986"/>
                </a:lnTo>
                <a:lnTo>
                  <a:pt x="0" y="1235986"/>
                </a:lnTo>
                <a:lnTo>
                  <a:pt x="0" y="0"/>
                </a:lnTo>
                <a:close/>
              </a:path>
            </a:pathLst>
          </a:custGeom>
          <a:blipFill>
            <a:blip r:embed="rId4"/>
            <a:stretch>
              <a:fillRect/>
            </a:stretch>
          </a:blipFill>
        </p:spPr>
        <p:txBody>
          <a:bodyPr/>
          <a:lstStyle/>
          <a:p>
            <a:endParaRPr lang="en-US"/>
          </a:p>
        </p:txBody>
      </p:sp>
      <p:sp>
        <p:nvSpPr>
          <p:cNvPr id="5" name="TextBox 9">
            <a:extLst>
              <a:ext uri="{FF2B5EF4-FFF2-40B4-BE49-F238E27FC236}">
                <a16:creationId xmlns:a16="http://schemas.microsoft.com/office/drawing/2014/main" id="{4B16F2BE-1AB5-A25F-D29D-1951B5791C1A}"/>
              </a:ext>
            </a:extLst>
          </p:cNvPr>
          <p:cNvSpPr txBox="1"/>
          <p:nvPr/>
        </p:nvSpPr>
        <p:spPr>
          <a:xfrm>
            <a:off x="5372096" y="9314329"/>
            <a:ext cx="8610602" cy="615553"/>
          </a:xfrm>
          <a:prstGeom prst="rect">
            <a:avLst/>
          </a:prstGeom>
        </p:spPr>
        <p:txBody>
          <a:bodyPr wrap="square" lIns="0" tIns="0" rIns="0" bIns="0" rtlCol="0" anchor="t">
            <a:spAutoFit/>
          </a:bodyPr>
          <a:lstStyle/>
          <a:p>
            <a:pPr algn="just">
              <a:lnSpc>
                <a:spcPts val="2380"/>
              </a:lnSpc>
            </a:pPr>
            <a:r>
              <a:rPr lang="en-US" sz="2000" dirty="0">
                <a:solidFill>
                  <a:srgbClr val="343434"/>
                </a:solidFill>
                <a:latin typeface="DM Sans"/>
                <a:ea typeface="DM Sans"/>
                <a:cs typeface="DM Sans"/>
                <a:sym typeface="DM Sans"/>
              </a:rPr>
              <a:t>Note: experiment data are sampled from a standard normal distribution(mean 0 and standard deviation 1)  using </a:t>
            </a:r>
            <a:r>
              <a:rPr lang="en-US" sz="2000" i="1" dirty="0">
                <a:solidFill>
                  <a:srgbClr val="343434"/>
                </a:solidFill>
                <a:latin typeface="DM Sans"/>
                <a:ea typeface="DM Sans"/>
                <a:cs typeface="DM Sans"/>
                <a:sym typeface="DM Sans"/>
              </a:rPr>
              <a:t>torch.randn</a:t>
            </a:r>
            <a:r>
              <a:rPr lang="en-US" sz="2000" dirty="0">
                <a:solidFill>
                  <a:srgbClr val="343434"/>
                </a:solidFill>
                <a:latin typeface="DM Sans"/>
                <a:ea typeface="DM Sans"/>
                <a:cs typeface="DM Sans"/>
                <a:sym typeface="DM Sans"/>
              </a:rPr>
              <a:t>.</a:t>
            </a:r>
            <a:endParaRPr lang="en-US" sz="1600" dirty="0">
              <a:solidFill>
                <a:srgbClr val="343434"/>
              </a:solidFill>
              <a:latin typeface="DM Sans"/>
              <a:ea typeface="DM Sans"/>
              <a:cs typeface="DM Sans"/>
              <a:sym typeface="DM Sans"/>
            </a:endParaRPr>
          </a:p>
        </p:txBody>
      </p:sp>
      <p:graphicFrame>
        <p:nvGraphicFramePr>
          <p:cNvPr id="7" name="Table 6">
            <a:extLst>
              <a:ext uri="{FF2B5EF4-FFF2-40B4-BE49-F238E27FC236}">
                <a16:creationId xmlns:a16="http://schemas.microsoft.com/office/drawing/2014/main" id="{26F97652-19B1-6443-1415-27E356ECFC7C}"/>
              </a:ext>
            </a:extLst>
          </p:cNvPr>
          <p:cNvGraphicFramePr>
            <a:graphicFrameLocks noGrp="1"/>
          </p:cNvGraphicFramePr>
          <p:nvPr/>
        </p:nvGraphicFramePr>
        <p:xfrm>
          <a:off x="3681780" y="3215558"/>
          <a:ext cx="11991235" cy="5840730"/>
        </p:xfrm>
        <a:graphic>
          <a:graphicData uri="http://schemas.openxmlformats.org/drawingml/2006/table">
            <a:tbl>
              <a:tblPr firstRow="1" bandRow="1">
                <a:tableStyleId>{5C22544A-7EE6-4342-B048-85BDC9FD1C3A}</a:tableStyleId>
              </a:tblPr>
              <a:tblGrid>
                <a:gridCol w="2398247">
                  <a:extLst>
                    <a:ext uri="{9D8B030D-6E8A-4147-A177-3AD203B41FA5}">
                      <a16:colId xmlns:a16="http://schemas.microsoft.com/office/drawing/2014/main" val="541357479"/>
                    </a:ext>
                  </a:extLst>
                </a:gridCol>
                <a:gridCol w="2398247">
                  <a:extLst>
                    <a:ext uri="{9D8B030D-6E8A-4147-A177-3AD203B41FA5}">
                      <a16:colId xmlns:a16="http://schemas.microsoft.com/office/drawing/2014/main" val="1021306985"/>
                    </a:ext>
                  </a:extLst>
                </a:gridCol>
                <a:gridCol w="2398247">
                  <a:extLst>
                    <a:ext uri="{9D8B030D-6E8A-4147-A177-3AD203B41FA5}">
                      <a16:colId xmlns:a16="http://schemas.microsoft.com/office/drawing/2014/main" val="2283604015"/>
                    </a:ext>
                  </a:extLst>
                </a:gridCol>
                <a:gridCol w="2398247">
                  <a:extLst>
                    <a:ext uri="{9D8B030D-6E8A-4147-A177-3AD203B41FA5}">
                      <a16:colId xmlns:a16="http://schemas.microsoft.com/office/drawing/2014/main" val="3181036486"/>
                    </a:ext>
                  </a:extLst>
                </a:gridCol>
                <a:gridCol w="2398247">
                  <a:extLst>
                    <a:ext uri="{9D8B030D-6E8A-4147-A177-3AD203B41FA5}">
                      <a16:colId xmlns:a16="http://schemas.microsoft.com/office/drawing/2014/main" val="3226615227"/>
                    </a:ext>
                  </a:extLst>
                </a:gridCol>
              </a:tblGrid>
              <a:tr h="1428750">
                <a:tc>
                  <a:txBody>
                    <a:bodyPr/>
                    <a:lstStyle/>
                    <a:p>
                      <a:pPr algn="ctr"/>
                      <a:endParaRPr lang="en-US" sz="2400" b="0" dirty="0">
                        <a:solidFill>
                          <a:schemeClr val="tx1"/>
                        </a:solidFill>
                        <a:latin typeface="DM Sans" pitchFamily="2" charset="77"/>
                      </a:endParaRPr>
                    </a:p>
                    <a:p>
                      <a:pPr algn="ctr"/>
                      <a:r>
                        <a:rPr lang="en-US" sz="2400" b="0" dirty="0">
                          <a:solidFill>
                            <a:schemeClr val="tx1"/>
                          </a:solidFill>
                          <a:latin typeface="DM Sans" pitchFamily="2" charset="77"/>
                        </a:rPr>
                        <a:t>Batch Size</a:t>
                      </a:r>
                    </a:p>
                  </a:txBody>
                  <a:tcPr>
                    <a:solidFill>
                      <a:schemeClr val="accent1">
                        <a:lumMod val="40000"/>
                        <a:lumOff val="60000"/>
                      </a:schemeClr>
                    </a:solidFill>
                  </a:tcPr>
                </a:tc>
                <a:tc>
                  <a:txBody>
                    <a:bodyPr/>
                    <a:lstStyle/>
                    <a:p>
                      <a:pPr algn="ctr"/>
                      <a:endParaRPr lang="en-US" sz="2400" b="0" dirty="0">
                        <a:solidFill>
                          <a:schemeClr val="tx1"/>
                        </a:solidFill>
                        <a:latin typeface="DM Sans" pitchFamily="2" charset="77"/>
                      </a:endParaRPr>
                    </a:p>
                    <a:p>
                      <a:pPr algn="ctr"/>
                      <a:r>
                        <a:rPr lang="en-US" sz="2400" b="0" dirty="0">
                          <a:solidFill>
                            <a:schemeClr val="tx1"/>
                          </a:solidFill>
                          <a:latin typeface="DM Sans" pitchFamily="2" charset="77"/>
                        </a:rPr>
                        <a:t>4</a:t>
                      </a:r>
                    </a:p>
                  </a:txBody>
                  <a:tcPr>
                    <a:solidFill>
                      <a:schemeClr val="accent1">
                        <a:lumMod val="40000"/>
                        <a:lumOff val="60000"/>
                      </a:schemeClr>
                    </a:solidFill>
                  </a:tcPr>
                </a:tc>
                <a:tc>
                  <a:txBody>
                    <a:bodyPr/>
                    <a:lstStyle/>
                    <a:p>
                      <a:pPr algn="ctr"/>
                      <a:endParaRPr lang="en-US" sz="2400" b="0" dirty="0">
                        <a:solidFill>
                          <a:schemeClr val="tx1"/>
                        </a:solidFill>
                        <a:latin typeface="DM Sans" pitchFamily="2" charset="77"/>
                      </a:endParaRPr>
                    </a:p>
                    <a:p>
                      <a:pPr algn="ctr"/>
                      <a:r>
                        <a:rPr lang="en-US" sz="2400" b="0" dirty="0">
                          <a:solidFill>
                            <a:schemeClr val="tx1"/>
                          </a:solidFill>
                          <a:latin typeface="DM Sans" pitchFamily="2" charset="77"/>
                        </a:rPr>
                        <a:t>4</a:t>
                      </a:r>
                    </a:p>
                  </a:txBody>
                  <a:tcPr>
                    <a:solidFill>
                      <a:schemeClr val="accent1">
                        <a:lumMod val="40000"/>
                        <a:lumOff val="60000"/>
                      </a:schemeClr>
                    </a:solidFill>
                  </a:tcPr>
                </a:tc>
                <a:tc>
                  <a:txBody>
                    <a:bodyPr/>
                    <a:lstStyle/>
                    <a:p>
                      <a:pPr algn="ctr"/>
                      <a:endParaRPr lang="en-US" sz="2400" b="0" dirty="0">
                        <a:solidFill>
                          <a:schemeClr val="tx1"/>
                        </a:solidFill>
                        <a:latin typeface="DM Sans" pitchFamily="2" charset="77"/>
                      </a:endParaRPr>
                    </a:p>
                    <a:p>
                      <a:pPr algn="ctr"/>
                      <a:r>
                        <a:rPr lang="en-US" sz="2400" b="0" dirty="0">
                          <a:solidFill>
                            <a:schemeClr val="tx1"/>
                          </a:solidFill>
                          <a:latin typeface="DM Sans" pitchFamily="2" charset="77"/>
                        </a:rPr>
                        <a:t>4</a:t>
                      </a:r>
                    </a:p>
                  </a:txBody>
                  <a:tcPr>
                    <a:solidFill>
                      <a:schemeClr val="accent1">
                        <a:lumMod val="40000"/>
                        <a:lumOff val="60000"/>
                      </a:schemeClr>
                    </a:solidFill>
                  </a:tcPr>
                </a:tc>
                <a:tc>
                  <a:txBody>
                    <a:bodyPr/>
                    <a:lstStyle/>
                    <a:p>
                      <a:pPr algn="ctr"/>
                      <a:endParaRPr lang="en-US" sz="2400" b="0" dirty="0">
                        <a:solidFill>
                          <a:schemeClr val="tx1"/>
                        </a:solidFill>
                        <a:latin typeface="DM Sans" pitchFamily="2" charset="77"/>
                      </a:endParaRPr>
                    </a:p>
                    <a:p>
                      <a:pPr algn="ctr"/>
                      <a:r>
                        <a:rPr lang="en-US" sz="2400" b="0" dirty="0">
                          <a:solidFill>
                            <a:schemeClr val="tx1"/>
                          </a:solidFill>
                          <a:latin typeface="DM Sans" pitchFamily="2" charset="77"/>
                        </a:rPr>
                        <a:t>4</a:t>
                      </a:r>
                    </a:p>
                  </a:txBody>
                  <a:tcPr>
                    <a:solidFill>
                      <a:schemeClr val="accent1">
                        <a:lumMod val="40000"/>
                        <a:lumOff val="60000"/>
                      </a:schemeClr>
                    </a:solidFill>
                  </a:tcPr>
                </a:tc>
                <a:extLst>
                  <a:ext uri="{0D108BD9-81ED-4DB2-BD59-A6C34878D82A}">
                    <a16:rowId xmlns:a16="http://schemas.microsoft.com/office/drawing/2014/main" val="3690404664"/>
                  </a:ext>
                </a:extLst>
              </a:tr>
              <a:tr h="1428750">
                <a:tc>
                  <a:txBody>
                    <a:bodyPr/>
                    <a:lstStyle/>
                    <a:p>
                      <a:endParaRPr lang="en-US" sz="2400" dirty="0">
                        <a:latin typeface="DM Sans" pitchFamily="2" charset="77"/>
                      </a:endParaRPr>
                    </a:p>
                    <a:p>
                      <a:pPr algn="ctr"/>
                      <a:r>
                        <a:rPr lang="en-US" sz="2400" dirty="0">
                          <a:latin typeface="DM Sans" pitchFamily="2" charset="77"/>
                        </a:rPr>
                        <a:t>Number of Attention Heads</a:t>
                      </a:r>
                    </a:p>
                  </a:txBody>
                  <a:tcPr/>
                </a:tc>
                <a:tc>
                  <a:txBody>
                    <a:bodyPr/>
                    <a:lstStyle/>
                    <a:p>
                      <a:pPr algn="ctr"/>
                      <a:endParaRPr lang="en-US" sz="2400" dirty="0">
                        <a:latin typeface="DM Sans" pitchFamily="2" charset="77"/>
                      </a:endParaRPr>
                    </a:p>
                    <a:p>
                      <a:pPr algn="ctr"/>
                      <a:r>
                        <a:rPr lang="en-US" sz="2400" dirty="0">
                          <a:latin typeface="DM Sans" pitchFamily="2" charset="77"/>
                        </a:rPr>
                        <a:t>8</a:t>
                      </a:r>
                    </a:p>
                  </a:txBody>
                  <a:tcPr/>
                </a:tc>
                <a:tc>
                  <a:txBody>
                    <a:bodyPr/>
                    <a:lstStyle/>
                    <a:p>
                      <a:pPr algn="ctr"/>
                      <a:endParaRPr lang="en-US" sz="2400" dirty="0">
                        <a:latin typeface="DM Sans" pitchFamily="2" charset="77"/>
                      </a:endParaRPr>
                    </a:p>
                    <a:p>
                      <a:pPr algn="ctr"/>
                      <a:r>
                        <a:rPr lang="en-US" sz="2400" dirty="0">
                          <a:latin typeface="DM Sans" pitchFamily="2" charset="77"/>
                        </a:rPr>
                        <a:t>8</a:t>
                      </a:r>
                    </a:p>
                  </a:txBody>
                  <a:tcPr/>
                </a:tc>
                <a:tc>
                  <a:txBody>
                    <a:bodyPr/>
                    <a:lstStyle/>
                    <a:p>
                      <a:pPr algn="ctr"/>
                      <a:endParaRPr lang="en-US" sz="2400" dirty="0">
                        <a:latin typeface="DM Sans" pitchFamily="2" charset="77"/>
                      </a:endParaRPr>
                    </a:p>
                    <a:p>
                      <a:pPr algn="ctr"/>
                      <a:r>
                        <a:rPr lang="en-US" sz="2400" dirty="0">
                          <a:latin typeface="DM Sans" pitchFamily="2" charset="77"/>
                        </a:rPr>
                        <a:t>8</a:t>
                      </a:r>
                    </a:p>
                  </a:txBody>
                  <a:tcPr/>
                </a:tc>
                <a:tc>
                  <a:txBody>
                    <a:bodyPr/>
                    <a:lstStyle/>
                    <a:p>
                      <a:pPr algn="ctr"/>
                      <a:endParaRPr lang="en-US" sz="2400" dirty="0">
                        <a:latin typeface="DM Sans" pitchFamily="2" charset="77"/>
                      </a:endParaRPr>
                    </a:p>
                    <a:p>
                      <a:pPr algn="ctr"/>
                      <a:r>
                        <a:rPr lang="en-US" sz="2400" dirty="0">
                          <a:latin typeface="DM Sans" pitchFamily="2" charset="77"/>
                        </a:rPr>
                        <a:t>8</a:t>
                      </a:r>
                    </a:p>
                  </a:txBody>
                  <a:tcPr/>
                </a:tc>
                <a:extLst>
                  <a:ext uri="{0D108BD9-81ED-4DB2-BD59-A6C34878D82A}">
                    <a16:rowId xmlns:a16="http://schemas.microsoft.com/office/drawing/2014/main" val="150824228"/>
                  </a:ext>
                </a:extLst>
              </a:tr>
              <a:tr h="1428750">
                <a:tc>
                  <a:txBody>
                    <a:bodyPr/>
                    <a:lstStyle/>
                    <a:p>
                      <a:endParaRPr lang="en-US" sz="2400" dirty="0">
                        <a:latin typeface="DM Sans" pitchFamily="2" charset="77"/>
                      </a:endParaRPr>
                    </a:p>
                    <a:p>
                      <a:pPr algn="ctr"/>
                      <a:r>
                        <a:rPr lang="en-US" sz="2400" dirty="0">
                          <a:latin typeface="DM Sans" pitchFamily="2" charset="77"/>
                        </a:rPr>
                        <a:t>  Sequence Length</a:t>
                      </a:r>
                    </a:p>
                  </a:txBody>
                  <a:tcPr/>
                </a:tc>
                <a:tc>
                  <a:txBody>
                    <a:bodyPr/>
                    <a:lstStyle/>
                    <a:p>
                      <a:pPr algn="ctr"/>
                      <a:endParaRPr lang="en-US" sz="2400" dirty="0">
                        <a:latin typeface="DM Sans" pitchFamily="2" charset="77"/>
                      </a:endParaRPr>
                    </a:p>
                    <a:p>
                      <a:pPr algn="ctr"/>
                      <a:r>
                        <a:rPr lang="en-US" sz="2400" dirty="0">
                          <a:latin typeface="DM Sans" pitchFamily="2" charset="77"/>
                        </a:rPr>
                        <a:t>512</a:t>
                      </a:r>
                    </a:p>
                  </a:txBody>
                  <a:tcPr/>
                </a:tc>
                <a:tc>
                  <a:txBody>
                    <a:bodyPr/>
                    <a:lstStyle/>
                    <a:p>
                      <a:pPr algn="ctr"/>
                      <a:endParaRPr lang="en-US" sz="2400" dirty="0">
                        <a:latin typeface="DM Sans" pitchFamily="2" charset="77"/>
                      </a:endParaRPr>
                    </a:p>
                    <a:p>
                      <a:pPr algn="ctr"/>
                      <a:r>
                        <a:rPr lang="en-US" sz="2400" dirty="0">
                          <a:latin typeface="DM Sans" pitchFamily="2" charset="77"/>
                        </a:rPr>
                        <a:t>1024</a:t>
                      </a:r>
                    </a:p>
                  </a:txBody>
                  <a:tcPr/>
                </a:tc>
                <a:tc>
                  <a:txBody>
                    <a:bodyPr/>
                    <a:lstStyle/>
                    <a:p>
                      <a:pPr algn="ctr"/>
                      <a:endParaRPr lang="en-US" sz="2400" dirty="0">
                        <a:latin typeface="DM Sans" pitchFamily="2" charset="77"/>
                      </a:endParaRPr>
                    </a:p>
                    <a:p>
                      <a:pPr algn="ctr"/>
                      <a:r>
                        <a:rPr lang="en-US" sz="2400" dirty="0">
                          <a:latin typeface="DM Sans" pitchFamily="2" charset="77"/>
                        </a:rPr>
                        <a:t>2048</a:t>
                      </a:r>
                    </a:p>
                  </a:txBody>
                  <a:tcPr/>
                </a:tc>
                <a:tc>
                  <a:txBody>
                    <a:bodyPr/>
                    <a:lstStyle/>
                    <a:p>
                      <a:pPr algn="ctr"/>
                      <a:endParaRPr lang="en-US" sz="2400" dirty="0">
                        <a:latin typeface="DM Sans" pitchFamily="2" charset="77"/>
                      </a:endParaRPr>
                    </a:p>
                    <a:p>
                      <a:pPr algn="ctr"/>
                      <a:r>
                        <a:rPr lang="en-US" sz="2400" dirty="0">
                          <a:latin typeface="DM Sans" pitchFamily="2" charset="77"/>
                        </a:rPr>
                        <a:t>4056</a:t>
                      </a:r>
                    </a:p>
                  </a:txBody>
                  <a:tcPr/>
                </a:tc>
                <a:extLst>
                  <a:ext uri="{0D108BD9-81ED-4DB2-BD59-A6C34878D82A}">
                    <a16:rowId xmlns:a16="http://schemas.microsoft.com/office/drawing/2014/main" val="2716142088"/>
                  </a:ext>
                </a:extLst>
              </a:tr>
              <a:tr h="1428750">
                <a:tc>
                  <a:txBody>
                    <a:bodyPr/>
                    <a:lstStyle/>
                    <a:p>
                      <a:endParaRPr lang="en-US" sz="2400" dirty="0">
                        <a:latin typeface="DM Sans" pitchFamily="2" charset="77"/>
                      </a:endParaRPr>
                    </a:p>
                    <a:p>
                      <a:pPr algn="ctr"/>
                      <a:r>
                        <a:rPr lang="en-US" sz="2400" dirty="0">
                          <a:latin typeface="DM Sans" pitchFamily="2" charset="77"/>
                        </a:rPr>
                        <a:t>  Head Dimension</a:t>
                      </a:r>
                    </a:p>
                  </a:txBody>
                  <a:tcPr/>
                </a:tc>
                <a:tc>
                  <a:txBody>
                    <a:bodyPr/>
                    <a:lstStyle/>
                    <a:p>
                      <a:pPr algn="ctr"/>
                      <a:endParaRPr lang="en-US" sz="2400" dirty="0">
                        <a:latin typeface="DM Sans" pitchFamily="2" charset="77"/>
                      </a:endParaRPr>
                    </a:p>
                    <a:p>
                      <a:pPr algn="ctr"/>
                      <a:r>
                        <a:rPr lang="en-US" sz="2400" dirty="0">
                          <a:latin typeface="DM Sans" pitchFamily="2" charset="77"/>
                        </a:rPr>
                        <a:t>64</a:t>
                      </a:r>
                    </a:p>
                  </a:txBody>
                  <a:tcPr/>
                </a:tc>
                <a:tc>
                  <a:txBody>
                    <a:bodyPr/>
                    <a:lstStyle/>
                    <a:p>
                      <a:pPr algn="ctr"/>
                      <a:endParaRPr lang="en-US" sz="2400" dirty="0">
                        <a:latin typeface="DM Sans" pitchFamily="2" charset="77"/>
                      </a:endParaRPr>
                    </a:p>
                    <a:p>
                      <a:pPr algn="ctr"/>
                      <a:r>
                        <a:rPr lang="en-US" sz="2400" dirty="0">
                          <a:latin typeface="DM Sans" pitchFamily="2" charset="77"/>
                        </a:rPr>
                        <a:t>128</a:t>
                      </a:r>
                    </a:p>
                  </a:txBody>
                  <a:tcPr/>
                </a:tc>
                <a:tc>
                  <a:txBody>
                    <a:bodyPr/>
                    <a:lstStyle/>
                    <a:p>
                      <a:pPr algn="ctr"/>
                      <a:endParaRPr lang="en-US" sz="2400" dirty="0">
                        <a:latin typeface="DM Sans" pitchFamily="2" charset="77"/>
                      </a:endParaRPr>
                    </a:p>
                    <a:p>
                      <a:pPr algn="ctr"/>
                      <a:r>
                        <a:rPr lang="en-US" sz="2400" dirty="0">
                          <a:latin typeface="DM Sans" pitchFamily="2" charset="77"/>
                        </a:rPr>
                        <a:t>256</a:t>
                      </a:r>
                    </a:p>
                  </a:txBody>
                  <a:tcPr/>
                </a:tc>
                <a:tc>
                  <a:txBody>
                    <a:bodyPr/>
                    <a:lstStyle/>
                    <a:p>
                      <a:pPr algn="ctr"/>
                      <a:endParaRPr lang="en-US" sz="2400" dirty="0">
                        <a:latin typeface="DM Sans" pitchFamily="2" charset="77"/>
                      </a:endParaRPr>
                    </a:p>
                    <a:p>
                      <a:pPr algn="ctr"/>
                      <a:r>
                        <a:rPr lang="en-US" sz="2400" dirty="0">
                          <a:latin typeface="DM Sans" pitchFamily="2" charset="77"/>
                        </a:rPr>
                        <a:t>512</a:t>
                      </a:r>
                    </a:p>
                  </a:txBody>
                  <a:tcPr/>
                </a:tc>
                <a:extLst>
                  <a:ext uri="{0D108BD9-81ED-4DB2-BD59-A6C34878D82A}">
                    <a16:rowId xmlns:a16="http://schemas.microsoft.com/office/drawing/2014/main" val="3566201210"/>
                  </a:ext>
                </a:extLst>
              </a:tr>
            </a:tbl>
          </a:graphicData>
        </a:graphic>
      </p:graphicFrame>
      <p:sp>
        <p:nvSpPr>
          <p:cNvPr id="6" name="TextBox 9">
            <a:extLst>
              <a:ext uri="{FF2B5EF4-FFF2-40B4-BE49-F238E27FC236}">
                <a16:creationId xmlns:a16="http://schemas.microsoft.com/office/drawing/2014/main" id="{616D92AE-8B38-3678-475D-2A01DF7A796F}"/>
              </a:ext>
            </a:extLst>
          </p:cNvPr>
          <p:cNvSpPr txBox="1"/>
          <p:nvPr/>
        </p:nvSpPr>
        <p:spPr>
          <a:xfrm>
            <a:off x="3276600" y="2566693"/>
            <a:ext cx="14115488" cy="333425"/>
          </a:xfrm>
          <a:prstGeom prst="rect">
            <a:avLst/>
          </a:prstGeom>
        </p:spPr>
        <p:txBody>
          <a:bodyPr wrap="square" lIns="0" tIns="0" rIns="0" bIns="0" rtlCol="0" anchor="t">
            <a:spAutoFit/>
          </a:bodyPr>
          <a:lstStyle/>
          <a:p>
            <a:pPr algn="just">
              <a:lnSpc>
                <a:spcPts val="2380"/>
              </a:lnSpc>
            </a:pPr>
            <a:r>
              <a:rPr lang="en-US" sz="2800" dirty="0">
                <a:solidFill>
                  <a:srgbClr val="343434"/>
                </a:solidFill>
                <a:latin typeface="DM Sans"/>
                <a:ea typeface="DM Sans"/>
                <a:cs typeface="DM Sans"/>
                <a:sym typeface="DM Sans"/>
              </a:rPr>
              <a:t>4D synthetic data with a shape: (</a:t>
            </a:r>
            <a:r>
              <a:rPr lang="en-US" sz="2800" b="1" dirty="0">
                <a:solidFill>
                  <a:srgbClr val="343434"/>
                </a:solidFill>
                <a:latin typeface="DM Sans"/>
                <a:ea typeface="DM Sans"/>
                <a:cs typeface="DM Sans"/>
                <a:sym typeface="DM Sans"/>
              </a:rPr>
              <a:t>batch_size, num_heads, seq_len, </a:t>
            </a:r>
            <a:r>
              <a:rPr lang="en-US" sz="2800" b="1" dirty="0" err="1">
                <a:solidFill>
                  <a:srgbClr val="343434"/>
                </a:solidFill>
                <a:latin typeface="DM Sans"/>
                <a:ea typeface="DM Sans"/>
                <a:cs typeface="DM Sans"/>
                <a:sym typeface="DM Sans"/>
              </a:rPr>
              <a:t>head_dim</a:t>
            </a:r>
            <a:r>
              <a:rPr lang="en-US" sz="2800" dirty="0">
                <a:solidFill>
                  <a:srgbClr val="343434"/>
                </a:solidFill>
                <a:latin typeface="DM Sans"/>
                <a:ea typeface="DM Sans"/>
                <a:cs typeface="DM Sans"/>
                <a:sym typeface="DM Sans"/>
              </a:rPr>
              <a:t>)</a:t>
            </a:r>
            <a:endParaRPr lang="en-US" sz="2000" dirty="0">
              <a:solidFill>
                <a:srgbClr val="343434"/>
              </a:solidFill>
              <a:latin typeface="DM Sans"/>
              <a:ea typeface="DM Sans"/>
              <a:cs typeface="DM Sans"/>
              <a:sym typeface="DM Sans"/>
            </a:endParaRPr>
          </a:p>
        </p:txBody>
      </p:sp>
    </p:spTree>
    <p:extLst>
      <p:ext uri="{BB962C8B-B14F-4D97-AF65-F5344CB8AC3E}">
        <p14:creationId xmlns:p14="http://schemas.microsoft.com/office/powerpoint/2010/main" val="2696782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85035"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14" name="TextBox 14"/>
          <p:cNvSpPr txBox="1"/>
          <p:nvPr/>
        </p:nvSpPr>
        <p:spPr>
          <a:xfrm>
            <a:off x="7040346" y="792527"/>
            <a:ext cx="7072639" cy="1020985"/>
          </a:xfrm>
          <a:prstGeom prst="rect">
            <a:avLst/>
          </a:prstGeom>
        </p:spPr>
        <p:txBody>
          <a:bodyPr lIns="0" tIns="0" rIns="0" bIns="0" rtlCol="0" anchor="t">
            <a:spAutoFit/>
          </a:bodyPr>
          <a:lstStyle/>
          <a:p>
            <a:pPr algn="l">
              <a:lnSpc>
                <a:spcPts val="8400"/>
              </a:lnSpc>
            </a:pPr>
            <a:r>
              <a:rPr lang="en-US" sz="6000" b="1" dirty="0">
                <a:solidFill>
                  <a:srgbClr val="343434"/>
                </a:solidFill>
                <a:latin typeface="Cooper Hewitt Bold"/>
                <a:ea typeface="Cooper Hewitt Bold"/>
                <a:sym typeface="Cooper Hewitt"/>
              </a:rPr>
              <a:t>EXPERIMENTS</a:t>
            </a:r>
          </a:p>
        </p:txBody>
      </p:sp>
      <p:sp>
        <p:nvSpPr>
          <p:cNvPr id="16" name="Freeform 2">
            <a:extLst>
              <a:ext uri="{FF2B5EF4-FFF2-40B4-BE49-F238E27FC236}">
                <a16:creationId xmlns:a16="http://schemas.microsoft.com/office/drawing/2014/main" id="{21FA89BC-E807-E711-E0EB-FE05CB18BBE0}"/>
              </a:ext>
            </a:extLst>
          </p:cNvPr>
          <p:cNvSpPr/>
          <p:nvPr/>
        </p:nvSpPr>
        <p:spPr>
          <a:xfrm>
            <a:off x="939535" y="685028"/>
            <a:ext cx="1235985" cy="1235985"/>
          </a:xfrm>
          <a:custGeom>
            <a:avLst/>
            <a:gdLst/>
            <a:ahLst/>
            <a:cxnLst/>
            <a:rect l="l" t="t" r="r" b="b"/>
            <a:pathLst>
              <a:path w="1235985" h="1235985">
                <a:moveTo>
                  <a:pt x="0" y="0"/>
                </a:moveTo>
                <a:lnTo>
                  <a:pt x="1235985" y="0"/>
                </a:lnTo>
                <a:lnTo>
                  <a:pt x="1235985" y="1235986"/>
                </a:lnTo>
                <a:lnTo>
                  <a:pt x="0" y="1235986"/>
                </a:lnTo>
                <a:lnTo>
                  <a:pt x="0" y="0"/>
                </a:lnTo>
                <a:close/>
              </a:path>
            </a:pathLst>
          </a:custGeom>
          <a:blipFill>
            <a:blip r:embed="rId5"/>
            <a:stretch>
              <a:fillRect/>
            </a:stretch>
          </a:blipFill>
        </p:spPr>
        <p:txBody>
          <a:bodyPr/>
          <a:lstStyle/>
          <a:p>
            <a:endParaRPr lang="en-US"/>
          </a:p>
        </p:txBody>
      </p:sp>
      <p:pic>
        <p:nvPicPr>
          <p:cNvPr id="10" name="Picture 9" descr="A screenshot of a computer&#10;&#10;AI-generated content may be incorrect.">
            <a:extLst>
              <a:ext uri="{FF2B5EF4-FFF2-40B4-BE49-F238E27FC236}">
                <a16:creationId xmlns:a16="http://schemas.microsoft.com/office/drawing/2014/main" id="{989B7775-0DF7-2F5A-5A1F-F12763562E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6665" y="2933700"/>
            <a:ext cx="5597566" cy="6638055"/>
          </a:xfrm>
          <a:prstGeom prst="rect">
            <a:avLst/>
          </a:prstGeom>
        </p:spPr>
      </p:pic>
      <p:sp>
        <p:nvSpPr>
          <p:cNvPr id="11" name="TextBox 10">
            <a:extLst>
              <a:ext uri="{FF2B5EF4-FFF2-40B4-BE49-F238E27FC236}">
                <a16:creationId xmlns:a16="http://schemas.microsoft.com/office/drawing/2014/main" id="{229F6459-407D-5C2A-CEE4-B639CEA787A5}"/>
              </a:ext>
            </a:extLst>
          </p:cNvPr>
          <p:cNvSpPr txBox="1"/>
          <p:nvPr/>
        </p:nvSpPr>
        <p:spPr>
          <a:xfrm>
            <a:off x="12131785" y="2324100"/>
            <a:ext cx="3962400" cy="461665"/>
          </a:xfrm>
          <a:prstGeom prst="rect">
            <a:avLst/>
          </a:prstGeom>
          <a:noFill/>
        </p:spPr>
        <p:txBody>
          <a:bodyPr wrap="square" rtlCol="0">
            <a:spAutoFit/>
          </a:bodyPr>
          <a:lstStyle/>
          <a:p>
            <a:r>
              <a:rPr lang="en-US" sz="2400" b="1" dirty="0">
                <a:latin typeface="DM Sans" pitchFamily="2" charset="77"/>
              </a:rPr>
              <a:t>GPU Components</a:t>
            </a:r>
          </a:p>
        </p:txBody>
      </p:sp>
      <p:sp>
        <p:nvSpPr>
          <p:cNvPr id="3" name="TextBox 2">
            <a:extLst>
              <a:ext uri="{FF2B5EF4-FFF2-40B4-BE49-F238E27FC236}">
                <a16:creationId xmlns:a16="http://schemas.microsoft.com/office/drawing/2014/main" id="{3BFFF9ED-DFCC-C2B7-388C-4BB0368C87D2}"/>
              </a:ext>
            </a:extLst>
          </p:cNvPr>
          <p:cNvSpPr txBox="1"/>
          <p:nvPr/>
        </p:nvSpPr>
        <p:spPr>
          <a:xfrm>
            <a:off x="10287000" y="9640669"/>
            <a:ext cx="7315200" cy="646331"/>
          </a:xfrm>
          <a:prstGeom prst="rect">
            <a:avLst/>
          </a:prstGeom>
          <a:noFill/>
        </p:spPr>
        <p:txBody>
          <a:bodyPr wrap="square" rtlCol="0">
            <a:spAutoFit/>
          </a:bodyPr>
          <a:lstStyle/>
          <a:p>
            <a:r>
              <a:rPr lang="en-CA" b="0" i="1" u="none" strike="noStrike" dirty="0">
                <a:solidFill>
                  <a:srgbClr val="6F6E6F"/>
                </a:solidFill>
                <a:effectLst/>
                <a:latin typeface="Times New Roman" panose="02020603050405020304" pitchFamily="18" charset="0"/>
                <a:cs typeface="Times New Roman" panose="02020603050405020304" pitchFamily="18" charset="0"/>
              </a:rPr>
              <a:t>source: </a:t>
            </a:r>
            <a:r>
              <a:rPr lang="en-CA" b="0" i="1" u="none" strike="noStrike" dirty="0" err="1">
                <a:solidFill>
                  <a:srgbClr val="6F6E6F"/>
                </a:solidFill>
                <a:effectLst/>
                <a:latin typeface="Times New Roman" panose="02020603050405020304" pitchFamily="18" charset="0"/>
                <a:cs typeface="Times New Roman" panose="02020603050405020304" pitchFamily="18" charset="0"/>
              </a:rPr>
              <a:t>researchgate.net</a:t>
            </a:r>
            <a:r>
              <a:rPr lang="en-CA" b="0" i="1" u="none" strike="noStrike" dirty="0">
                <a:solidFill>
                  <a:srgbClr val="6F6E6F"/>
                </a:solidFill>
                <a:effectLst/>
                <a:latin typeface="Times New Roman" panose="02020603050405020304" pitchFamily="18" charset="0"/>
                <a:cs typeface="Times New Roman" panose="02020603050405020304" pitchFamily="18" charset="0"/>
              </a:rPr>
              <a:t>/figure/Typical-NVIDIA-GPU-architecture-The-GPU-is-comprised-of-a-set-of-Streaming_fig1_236666656</a:t>
            </a:r>
            <a:endParaRPr lang="en-US" i="1" dirty="0">
              <a:latin typeface="Times New Roman" panose="02020603050405020304" pitchFamily="18" charset="0"/>
              <a:cs typeface="Times New Roman" panose="02020603050405020304" pitchFamily="18" charset="0"/>
            </a:endParaRPr>
          </a:p>
        </p:txBody>
      </p:sp>
      <p:pic>
        <p:nvPicPr>
          <p:cNvPr id="7" name="Graphic 6">
            <a:extLst>
              <a:ext uri="{FF2B5EF4-FFF2-40B4-BE49-F238E27FC236}">
                <a16:creationId xmlns:a16="http://schemas.microsoft.com/office/drawing/2014/main" id="{D2B04992-2F24-78E9-5DE4-42D0181DF66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7200" y="2231456"/>
            <a:ext cx="9648853" cy="7236640"/>
          </a:xfrm>
          <a:prstGeom prst="rect">
            <a:avLst/>
          </a:prstGeom>
        </p:spPr>
      </p:pic>
      <p:sp>
        <p:nvSpPr>
          <p:cNvPr id="8" name="TextBox 7">
            <a:extLst>
              <a:ext uri="{FF2B5EF4-FFF2-40B4-BE49-F238E27FC236}">
                <a16:creationId xmlns:a16="http://schemas.microsoft.com/office/drawing/2014/main" id="{15CD7474-8113-2D87-005F-A81FFF919F6E}"/>
              </a:ext>
            </a:extLst>
          </p:cNvPr>
          <p:cNvSpPr txBox="1"/>
          <p:nvPr/>
        </p:nvSpPr>
        <p:spPr>
          <a:xfrm>
            <a:off x="3581400" y="2324099"/>
            <a:ext cx="3962400" cy="461665"/>
          </a:xfrm>
          <a:prstGeom prst="rect">
            <a:avLst/>
          </a:prstGeom>
          <a:noFill/>
        </p:spPr>
        <p:txBody>
          <a:bodyPr wrap="square" rtlCol="0">
            <a:spAutoFit/>
          </a:bodyPr>
          <a:lstStyle/>
          <a:p>
            <a:r>
              <a:rPr lang="en-US" sz="2400" b="1" dirty="0">
                <a:latin typeface="DM Sans" pitchFamily="2" charset="77"/>
              </a:rPr>
              <a:t>Triton SPMD Paradigm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a:extLst>
            <a:ext uri="{FF2B5EF4-FFF2-40B4-BE49-F238E27FC236}">
              <a16:creationId xmlns:a16="http://schemas.microsoft.com/office/drawing/2014/main" id="{59B89F33-21E6-9DEA-F7F6-37539784A8A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6E3A00D-1720-1921-9895-9ED8C9CDC2C6}"/>
              </a:ext>
            </a:extLst>
          </p:cNvPr>
          <p:cNvSpPr/>
          <p:nvPr/>
        </p:nvSpPr>
        <p:spPr>
          <a:xfrm>
            <a:off x="-485035"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15" name="TextBox 15">
            <a:extLst>
              <a:ext uri="{FF2B5EF4-FFF2-40B4-BE49-F238E27FC236}">
                <a16:creationId xmlns:a16="http://schemas.microsoft.com/office/drawing/2014/main" id="{E61E0B58-A55E-A3A3-6F34-3A28F793C527}"/>
              </a:ext>
            </a:extLst>
          </p:cNvPr>
          <p:cNvSpPr txBox="1"/>
          <p:nvPr/>
        </p:nvSpPr>
        <p:spPr>
          <a:xfrm>
            <a:off x="3048000" y="8031061"/>
            <a:ext cx="6804271" cy="318805"/>
          </a:xfrm>
          <a:prstGeom prst="rect">
            <a:avLst/>
          </a:prstGeom>
        </p:spPr>
        <p:txBody>
          <a:bodyPr lIns="0" tIns="0" rIns="0" bIns="0" rtlCol="0" anchor="t">
            <a:spAutoFit/>
          </a:bodyPr>
          <a:lstStyle/>
          <a:p>
            <a:pPr algn="just">
              <a:lnSpc>
                <a:spcPts val="2380"/>
              </a:lnSpc>
            </a:pPr>
            <a:r>
              <a:rPr lang="en-US" sz="2400" dirty="0">
                <a:solidFill>
                  <a:srgbClr val="343434"/>
                </a:solidFill>
                <a:latin typeface="DM Sans"/>
                <a:ea typeface="DM Sans"/>
                <a:cs typeface="DM Sans"/>
                <a:sym typeface="DM Sans"/>
              </a:rPr>
              <a:t>Forward without casual mask</a:t>
            </a:r>
          </a:p>
        </p:txBody>
      </p:sp>
      <p:sp>
        <p:nvSpPr>
          <p:cNvPr id="16" name="Freeform 2">
            <a:extLst>
              <a:ext uri="{FF2B5EF4-FFF2-40B4-BE49-F238E27FC236}">
                <a16:creationId xmlns:a16="http://schemas.microsoft.com/office/drawing/2014/main" id="{AAF41D1B-3FAA-30A0-60BC-A926CEED6070}"/>
              </a:ext>
            </a:extLst>
          </p:cNvPr>
          <p:cNvSpPr/>
          <p:nvPr/>
        </p:nvSpPr>
        <p:spPr>
          <a:xfrm>
            <a:off x="939535" y="685028"/>
            <a:ext cx="1235985" cy="1235985"/>
          </a:xfrm>
          <a:custGeom>
            <a:avLst/>
            <a:gdLst/>
            <a:ahLst/>
            <a:cxnLst/>
            <a:rect l="l" t="t" r="r" b="b"/>
            <a:pathLst>
              <a:path w="1235985" h="1235985">
                <a:moveTo>
                  <a:pt x="0" y="0"/>
                </a:moveTo>
                <a:lnTo>
                  <a:pt x="1235985" y="0"/>
                </a:lnTo>
                <a:lnTo>
                  <a:pt x="1235985" y="1235986"/>
                </a:lnTo>
                <a:lnTo>
                  <a:pt x="0" y="1235986"/>
                </a:lnTo>
                <a:lnTo>
                  <a:pt x="0" y="0"/>
                </a:lnTo>
                <a:close/>
              </a:path>
            </a:pathLst>
          </a:custGeom>
          <a:blipFill>
            <a:blip r:embed="rId4"/>
            <a:stretch>
              <a:fillRect/>
            </a:stretch>
          </a:blipFill>
        </p:spPr>
        <p:txBody>
          <a:bodyPr/>
          <a:lstStyle/>
          <a:p>
            <a:endParaRPr lang="en-US"/>
          </a:p>
        </p:txBody>
      </p:sp>
      <p:pic>
        <p:nvPicPr>
          <p:cNvPr id="32" name="Picture 31" descr="A graph of different colored bars&#10;&#10;AI-generated content may be incorrect.">
            <a:extLst>
              <a:ext uri="{FF2B5EF4-FFF2-40B4-BE49-F238E27FC236}">
                <a16:creationId xmlns:a16="http://schemas.microsoft.com/office/drawing/2014/main" id="{AA0754D6-1D66-F976-FAA1-A1A29D8FCE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63200" y="2727466"/>
            <a:ext cx="6718125" cy="4660900"/>
          </a:xfrm>
          <a:prstGeom prst="rect">
            <a:avLst/>
          </a:prstGeom>
        </p:spPr>
      </p:pic>
      <p:pic>
        <p:nvPicPr>
          <p:cNvPr id="34" name="Picture 33" descr="A graph of different colored bars&#10;&#10;AI-generated content may be incorrect.">
            <a:extLst>
              <a:ext uri="{FF2B5EF4-FFF2-40B4-BE49-F238E27FC236}">
                <a16:creationId xmlns:a16="http://schemas.microsoft.com/office/drawing/2014/main" id="{EF846A1F-3527-085D-1628-F6F4E8F649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03011" y="2536678"/>
            <a:ext cx="6968480" cy="5006481"/>
          </a:xfrm>
          <a:prstGeom prst="rect">
            <a:avLst/>
          </a:prstGeom>
        </p:spPr>
      </p:pic>
      <p:sp>
        <p:nvSpPr>
          <p:cNvPr id="35" name="TextBox 15">
            <a:extLst>
              <a:ext uri="{FF2B5EF4-FFF2-40B4-BE49-F238E27FC236}">
                <a16:creationId xmlns:a16="http://schemas.microsoft.com/office/drawing/2014/main" id="{4CC711CC-1411-69CE-9647-147839B3202F}"/>
              </a:ext>
            </a:extLst>
          </p:cNvPr>
          <p:cNvSpPr txBox="1"/>
          <p:nvPr/>
        </p:nvSpPr>
        <p:spPr>
          <a:xfrm>
            <a:off x="12319478" y="8031062"/>
            <a:ext cx="4175371" cy="318805"/>
          </a:xfrm>
          <a:prstGeom prst="rect">
            <a:avLst/>
          </a:prstGeom>
        </p:spPr>
        <p:txBody>
          <a:bodyPr wrap="square" lIns="0" tIns="0" rIns="0" bIns="0" rtlCol="0" anchor="t">
            <a:spAutoFit/>
          </a:bodyPr>
          <a:lstStyle/>
          <a:p>
            <a:pPr algn="just">
              <a:lnSpc>
                <a:spcPts val="2380"/>
              </a:lnSpc>
            </a:pPr>
            <a:r>
              <a:rPr lang="en-US" sz="2400" dirty="0">
                <a:solidFill>
                  <a:srgbClr val="343434"/>
                </a:solidFill>
                <a:latin typeface="DM Sans"/>
                <a:ea typeface="DM Sans"/>
                <a:cs typeface="DM Sans"/>
                <a:sym typeface="DM Sans"/>
              </a:rPr>
              <a:t>Forward with casual mask</a:t>
            </a:r>
          </a:p>
        </p:txBody>
      </p:sp>
      <p:sp>
        <p:nvSpPr>
          <p:cNvPr id="36" name="TextBox 35">
            <a:extLst>
              <a:ext uri="{FF2B5EF4-FFF2-40B4-BE49-F238E27FC236}">
                <a16:creationId xmlns:a16="http://schemas.microsoft.com/office/drawing/2014/main" id="{1D37522E-195F-814B-6233-B695E0C3F169}"/>
              </a:ext>
            </a:extLst>
          </p:cNvPr>
          <p:cNvSpPr txBox="1"/>
          <p:nvPr/>
        </p:nvSpPr>
        <p:spPr>
          <a:xfrm>
            <a:off x="1981199" y="9601972"/>
            <a:ext cx="14807935" cy="923330"/>
          </a:xfrm>
          <a:prstGeom prst="rect">
            <a:avLst/>
          </a:prstGeom>
          <a:noFill/>
        </p:spPr>
        <p:txBody>
          <a:bodyPr wrap="square" rtlCol="0">
            <a:spAutoFit/>
          </a:bodyPr>
          <a:lstStyle/>
          <a:p>
            <a:r>
              <a:rPr lang="en-CA" sz="1800" b="0" i="1" u="none" strike="noStrike" dirty="0">
                <a:solidFill>
                  <a:srgbClr val="000000"/>
                </a:solidFill>
                <a:effectLst/>
                <a:latin typeface="Times New Roman" panose="02020603050405020304" pitchFamily="18" charset="0"/>
              </a:rPr>
              <a:t>[1] </a:t>
            </a:r>
            <a:r>
              <a:rPr lang="en-CA" sz="1800" b="0" i="1" u="none" strike="noStrike" dirty="0" err="1">
                <a:solidFill>
                  <a:srgbClr val="000000"/>
                </a:solidFill>
                <a:effectLst/>
                <a:latin typeface="Times New Roman" panose="02020603050405020304" pitchFamily="18" charset="0"/>
              </a:rPr>
              <a:t>Pytorch</a:t>
            </a:r>
            <a:r>
              <a:rPr lang="en-CA" sz="1800" b="0" i="1" u="none" strike="noStrike" dirty="0">
                <a:solidFill>
                  <a:srgbClr val="000000"/>
                </a:solidFill>
                <a:effectLst/>
                <a:latin typeface="Times New Roman" panose="02020603050405020304" pitchFamily="18" charset="0"/>
              </a:rPr>
              <a:t>. “FlashAttention-3: Fast and Accurate Attention with Asynchrony and Low-Precision.” </a:t>
            </a:r>
            <a:r>
              <a:rPr lang="en-CA" sz="1800" b="0" i="1" u="none" strike="noStrike" dirty="0" err="1">
                <a:solidFill>
                  <a:srgbClr val="000000"/>
                </a:solidFill>
                <a:effectLst/>
                <a:latin typeface="Times New Roman" panose="02020603050405020304" pitchFamily="18" charset="0"/>
              </a:rPr>
              <a:t>PyTorch</a:t>
            </a:r>
            <a:r>
              <a:rPr lang="en-CA" sz="1800" b="0" i="1" u="none" strike="noStrike" dirty="0">
                <a:solidFill>
                  <a:srgbClr val="000000"/>
                </a:solidFill>
                <a:effectLst/>
                <a:latin typeface="Times New Roman" panose="02020603050405020304" pitchFamily="18" charset="0"/>
              </a:rPr>
              <a:t>, 2024, </a:t>
            </a:r>
            <a:r>
              <a:rPr lang="en-CA" sz="1800" b="0" i="1" u="none" strike="noStrike" dirty="0" err="1">
                <a:solidFill>
                  <a:srgbClr val="000000"/>
                </a:solidFill>
                <a:effectLst/>
                <a:latin typeface="Times New Roman" panose="02020603050405020304" pitchFamily="18" charset="0"/>
              </a:rPr>
              <a:t>pytorch.org</a:t>
            </a:r>
            <a:r>
              <a:rPr lang="en-CA" sz="1800" b="0" i="1" u="none" strike="noStrike" dirty="0">
                <a:solidFill>
                  <a:srgbClr val="000000"/>
                </a:solidFill>
                <a:effectLst/>
                <a:latin typeface="Times New Roman" panose="02020603050405020304" pitchFamily="18" charset="0"/>
              </a:rPr>
              <a:t>/blog/flashattention-3/. Accessed 14 Apr. 2025.</a:t>
            </a:r>
          </a:p>
          <a:p>
            <a:endParaRPr lang="en-US" dirty="0"/>
          </a:p>
        </p:txBody>
      </p:sp>
    </p:spTree>
    <p:extLst>
      <p:ext uri="{BB962C8B-B14F-4D97-AF65-F5344CB8AC3E}">
        <p14:creationId xmlns:p14="http://schemas.microsoft.com/office/powerpoint/2010/main" val="331512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a:extLst>
            <a:ext uri="{FF2B5EF4-FFF2-40B4-BE49-F238E27FC236}">
              <a16:creationId xmlns:a16="http://schemas.microsoft.com/office/drawing/2014/main" id="{9285F14B-163E-2D38-7578-421EE7E8E89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00E3214-31E6-C518-28F1-EC85295F0C4A}"/>
              </a:ext>
            </a:extLst>
          </p:cNvPr>
          <p:cNvSpPr/>
          <p:nvPr/>
        </p:nvSpPr>
        <p:spPr>
          <a:xfrm>
            <a:off x="-485035"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TextBox 15">
            <a:extLst>
              <a:ext uri="{FF2B5EF4-FFF2-40B4-BE49-F238E27FC236}">
                <a16:creationId xmlns:a16="http://schemas.microsoft.com/office/drawing/2014/main" id="{21EDCBAB-A16C-0F94-18D6-01A954E47BCD}"/>
              </a:ext>
            </a:extLst>
          </p:cNvPr>
          <p:cNvSpPr txBox="1"/>
          <p:nvPr/>
        </p:nvSpPr>
        <p:spPr>
          <a:xfrm>
            <a:off x="3048000" y="8031061"/>
            <a:ext cx="6804271" cy="318805"/>
          </a:xfrm>
          <a:prstGeom prst="rect">
            <a:avLst/>
          </a:prstGeom>
        </p:spPr>
        <p:txBody>
          <a:bodyPr lIns="0" tIns="0" rIns="0" bIns="0" rtlCol="0" anchor="t">
            <a:spAutoFit/>
          </a:bodyPr>
          <a:lstStyle/>
          <a:p>
            <a:pPr algn="just">
              <a:lnSpc>
                <a:spcPts val="2380"/>
              </a:lnSpc>
            </a:pPr>
            <a:r>
              <a:rPr lang="en-US" sz="2400" dirty="0">
                <a:solidFill>
                  <a:srgbClr val="343434"/>
                </a:solidFill>
                <a:latin typeface="DM Sans"/>
                <a:ea typeface="DM Sans"/>
                <a:cs typeface="DM Sans"/>
                <a:sym typeface="DM Sans"/>
              </a:rPr>
              <a:t>Forward without casual mask</a:t>
            </a:r>
          </a:p>
        </p:txBody>
      </p:sp>
      <p:sp>
        <p:nvSpPr>
          <p:cNvPr id="16" name="Freeform 2">
            <a:extLst>
              <a:ext uri="{FF2B5EF4-FFF2-40B4-BE49-F238E27FC236}">
                <a16:creationId xmlns:a16="http://schemas.microsoft.com/office/drawing/2014/main" id="{9835E7D5-0380-5246-F43B-686CD3B6FB0B}"/>
              </a:ext>
            </a:extLst>
          </p:cNvPr>
          <p:cNvSpPr/>
          <p:nvPr/>
        </p:nvSpPr>
        <p:spPr>
          <a:xfrm>
            <a:off x="939535" y="685028"/>
            <a:ext cx="1235985" cy="1235985"/>
          </a:xfrm>
          <a:custGeom>
            <a:avLst/>
            <a:gdLst/>
            <a:ahLst/>
            <a:cxnLst/>
            <a:rect l="l" t="t" r="r" b="b"/>
            <a:pathLst>
              <a:path w="1235985" h="1235985">
                <a:moveTo>
                  <a:pt x="0" y="0"/>
                </a:moveTo>
                <a:lnTo>
                  <a:pt x="1235985" y="0"/>
                </a:lnTo>
                <a:lnTo>
                  <a:pt x="1235985" y="1235986"/>
                </a:lnTo>
                <a:lnTo>
                  <a:pt x="0" y="1235986"/>
                </a:lnTo>
                <a:lnTo>
                  <a:pt x="0" y="0"/>
                </a:lnTo>
                <a:close/>
              </a:path>
            </a:pathLst>
          </a:custGeom>
          <a:blipFill>
            <a:blip r:embed="rId4"/>
            <a:stretch>
              <a:fillRect/>
            </a:stretch>
          </a:blipFill>
        </p:spPr>
        <p:txBody>
          <a:bodyPr/>
          <a:lstStyle/>
          <a:p>
            <a:endParaRPr lang="en-US"/>
          </a:p>
        </p:txBody>
      </p:sp>
      <p:sp>
        <p:nvSpPr>
          <p:cNvPr id="35" name="TextBox 15">
            <a:extLst>
              <a:ext uri="{FF2B5EF4-FFF2-40B4-BE49-F238E27FC236}">
                <a16:creationId xmlns:a16="http://schemas.microsoft.com/office/drawing/2014/main" id="{DAD09F3C-11F9-84AC-A57B-78292C6F29F8}"/>
              </a:ext>
            </a:extLst>
          </p:cNvPr>
          <p:cNvSpPr txBox="1"/>
          <p:nvPr/>
        </p:nvSpPr>
        <p:spPr>
          <a:xfrm>
            <a:off x="12319478" y="8031062"/>
            <a:ext cx="4175371" cy="318805"/>
          </a:xfrm>
          <a:prstGeom prst="rect">
            <a:avLst/>
          </a:prstGeom>
        </p:spPr>
        <p:txBody>
          <a:bodyPr wrap="square" lIns="0" tIns="0" rIns="0" bIns="0" rtlCol="0" anchor="t">
            <a:spAutoFit/>
          </a:bodyPr>
          <a:lstStyle/>
          <a:p>
            <a:pPr algn="just">
              <a:lnSpc>
                <a:spcPts val="2380"/>
              </a:lnSpc>
            </a:pPr>
            <a:r>
              <a:rPr lang="en-US" sz="2400" dirty="0">
                <a:solidFill>
                  <a:srgbClr val="343434"/>
                </a:solidFill>
                <a:latin typeface="DM Sans"/>
                <a:ea typeface="DM Sans"/>
                <a:cs typeface="DM Sans"/>
                <a:sym typeface="DM Sans"/>
              </a:rPr>
              <a:t>Forward with casual mask</a:t>
            </a:r>
          </a:p>
        </p:txBody>
      </p:sp>
      <p:pic>
        <p:nvPicPr>
          <p:cNvPr id="4" name="Picture 3" descr="A graph with different colored bars&#10;&#10;AI-generated content may be incorrect.">
            <a:extLst>
              <a:ext uri="{FF2B5EF4-FFF2-40B4-BE49-F238E27FC236}">
                <a16:creationId xmlns:a16="http://schemas.microsoft.com/office/drawing/2014/main" id="{EF3D966B-A25D-6576-D423-E58288E33B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2600" y="2802550"/>
            <a:ext cx="6729382" cy="4695687"/>
          </a:xfrm>
          <a:prstGeom prst="rect">
            <a:avLst/>
          </a:prstGeom>
        </p:spPr>
      </p:pic>
      <p:pic>
        <p:nvPicPr>
          <p:cNvPr id="6" name="Picture 5" descr="A graph of different colored bars&#10;&#10;AI-generated content may be incorrect.">
            <a:extLst>
              <a:ext uri="{FF2B5EF4-FFF2-40B4-BE49-F238E27FC236}">
                <a16:creationId xmlns:a16="http://schemas.microsoft.com/office/drawing/2014/main" id="{35E66488-7B7E-E03A-89A8-E7967C1BCF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91800" y="2705100"/>
            <a:ext cx="6729382" cy="4665055"/>
          </a:xfrm>
          <a:prstGeom prst="rect">
            <a:avLst/>
          </a:prstGeom>
        </p:spPr>
      </p:pic>
      <p:sp>
        <p:nvSpPr>
          <p:cNvPr id="7" name="TextBox 6">
            <a:extLst>
              <a:ext uri="{FF2B5EF4-FFF2-40B4-BE49-F238E27FC236}">
                <a16:creationId xmlns:a16="http://schemas.microsoft.com/office/drawing/2014/main" id="{A064BC14-A38B-982D-7269-B7F6E9A20C31}"/>
              </a:ext>
            </a:extLst>
          </p:cNvPr>
          <p:cNvSpPr txBox="1"/>
          <p:nvPr/>
        </p:nvSpPr>
        <p:spPr>
          <a:xfrm>
            <a:off x="2057400" y="9601972"/>
            <a:ext cx="14731734" cy="923330"/>
          </a:xfrm>
          <a:prstGeom prst="rect">
            <a:avLst/>
          </a:prstGeom>
          <a:noFill/>
        </p:spPr>
        <p:txBody>
          <a:bodyPr wrap="square" rtlCol="0">
            <a:spAutoFit/>
          </a:bodyPr>
          <a:lstStyle/>
          <a:p>
            <a:r>
              <a:rPr lang="en-CA" sz="1800" b="0" i="1" u="none" strike="noStrike" dirty="0">
                <a:solidFill>
                  <a:srgbClr val="000000"/>
                </a:solidFill>
                <a:effectLst/>
                <a:latin typeface="Times New Roman" panose="02020603050405020304" pitchFamily="18" charset="0"/>
              </a:rPr>
              <a:t>[1] </a:t>
            </a:r>
            <a:r>
              <a:rPr lang="en-CA" sz="1800" b="0" i="1" u="none" strike="noStrike" dirty="0" err="1">
                <a:solidFill>
                  <a:srgbClr val="000000"/>
                </a:solidFill>
                <a:effectLst/>
                <a:latin typeface="Times New Roman" panose="02020603050405020304" pitchFamily="18" charset="0"/>
              </a:rPr>
              <a:t>Pytorch</a:t>
            </a:r>
            <a:r>
              <a:rPr lang="en-CA" sz="1800" b="0" i="1" u="none" strike="noStrike" dirty="0">
                <a:solidFill>
                  <a:srgbClr val="000000"/>
                </a:solidFill>
                <a:effectLst/>
                <a:latin typeface="Times New Roman" panose="02020603050405020304" pitchFamily="18" charset="0"/>
              </a:rPr>
              <a:t>. “FlashAttention-3: Fast and Accurate Attention with Asynchrony and Low-Precision.” </a:t>
            </a:r>
            <a:r>
              <a:rPr lang="en-CA" sz="1800" b="0" i="1" u="none" strike="noStrike" dirty="0" err="1">
                <a:solidFill>
                  <a:srgbClr val="000000"/>
                </a:solidFill>
                <a:effectLst/>
                <a:latin typeface="Times New Roman" panose="02020603050405020304" pitchFamily="18" charset="0"/>
              </a:rPr>
              <a:t>PyTorch</a:t>
            </a:r>
            <a:r>
              <a:rPr lang="en-CA" sz="1800" b="0" i="1" u="none" strike="noStrike" dirty="0">
                <a:solidFill>
                  <a:srgbClr val="000000"/>
                </a:solidFill>
                <a:effectLst/>
                <a:latin typeface="Times New Roman" panose="02020603050405020304" pitchFamily="18" charset="0"/>
              </a:rPr>
              <a:t>, 2024, </a:t>
            </a:r>
            <a:r>
              <a:rPr lang="en-CA" sz="1800" b="0" i="1" u="none" strike="noStrike" dirty="0" err="1">
                <a:solidFill>
                  <a:srgbClr val="000000"/>
                </a:solidFill>
                <a:effectLst/>
                <a:latin typeface="Times New Roman" panose="02020603050405020304" pitchFamily="18" charset="0"/>
              </a:rPr>
              <a:t>pytorch.org</a:t>
            </a:r>
            <a:r>
              <a:rPr lang="en-CA" sz="1800" b="0" i="1" u="none" strike="noStrike" dirty="0">
                <a:solidFill>
                  <a:srgbClr val="000000"/>
                </a:solidFill>
                <a:effectLst/>
                <a:latin typeface="Times New Roman" panose="02020603050405020304" pitchFamily="18" charset="0"/>
              </a:rPr>
              <a:t>/blog/flashattention-3/. Accessed 14 Apr. 2025.</a:t>
            </a:r>
          </a:p>
          <a:p>
            <a:endParaRPr lang="en-US" dirty="0"/>
          </a:p>
        </p:txBody>
      </p:sp>
    </p:spTree>
    <p:extLst>
      <p:ext uri="{BB962C8B-B14F-4D97-AF65-F5344CB8AC3E}">
        <p14:creationId xmlns:p14="http://schemas.microsoft.com/office/powerpoint/2010/main" val="4285425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85035"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127548" flipH="1">
            <a:off x="-445307" y="8586651"/>
            <a:ext cx="4912946" cy="2233157"/>
          </a:xfrm>
          <a:custGeom>
            <a:avLst/>
            <a:gdLst/>
            <a:ahLst/>
            <a:cxnLst/>
            <a:rect l="l" t="t" r="r" b="b"/>
            <a:pathLst>
              <a:path w="4912946" h="2233157">
                <a:moveTo>
                  <a:pt x="4912946" y="0"/>
                </a:moveTo>
                <a:lnTo>
                  <a:pt x="0" y="0"/>
                </a:lnTo>
                <a:lnTo>
                  <a:pt x="0" y="2233157"/>
                </a:lnTo>
                <a:lnTo>
                  <a:pt x="4912946" y="2233157"/>
                </a:lnTo>
                <a:lnTo>
                  <a:pt x="4912946"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dirty="0"/>
          </a:p>
        </p:txBody>
      </p:sp>
      <p:sp>
        <p:nvSpPr>
          <p:cNvPr id="7" name="TextBox 7"/>
          <p:cNvSpPr txBox="1"/>
          <p:nvPr/>
        </p:nvSpPr>
        <p:spPr>
          <a:xfrm>
            <a:off x="6830288" y="795705"/>
            <a:ext cx="8801100" cy="1020985"/>
          </a:xfrm>
          <a:prstGeom prst="rect">
            <a:avLst/>
          </a:prstGeom>
        </p:spPr>
        <p:txBody>
          <a:bodyPr wrap="square" lIns="0" tIns="0" rIns="0" bIns="0" rtlCol="0" anchor="t">
            <a:spAutoFit/>
          </a:bodyPr>
          <a:lstStyle/>
          <a:p>
            <a:pPr algn="l">
              <a:lnSpc>
                <a:spcPts val="8400"/>
              </a:lnSpc>
            </a:pPr>
            <a:r>
              <a:rPr lang="en-US" sz="6000" b="1" dirty="0">
                <a:solidFill>
                  <a:srgbClr val="343434"/>
                </a:solidFill>
                <a:latin typeface="Cooper Hewitt Bold"/>
                <a:ea typeface="Cooper Hewitt Bold"/>
                <a:cs typeface="Cooper Hewitt Bold"/>
                <a:sym typeface="Cooper Hewitt Bold"/>
              </a:rPr>
              <a:t>DISCUSSION</a:t>
            </a:r>
          </a:p>
        </p:txBody>
      </p:sp>
      <p:sp>
        <p:nvSpPr>
          <p:cNvPr id="13" name="TextBox 13"/>
          <p:cNvSpPr txBox="1"/>
          <p:nvPr/>
        </p:nvSpPr>
        <p:spPr>
          <a:xfrm>
            <a:off x="1676400" y="2871758"/>
            <a:ext cx="6543798" cy="348109"/>
          </a:xfrm>
          <a:prstGeom prst="rect">
            <a:avLst/>
          </a:prstGeom>
        </p:spPr>
        <p:txBody>
          <a:bodyPr lIns="0" tIns="0" rIns="0" bIns="0" rtlCol="0" anchor="t">
            <a:spAutoFit/>
          </a:bodyPr>
          <a:lstStyle/>
          <a:p>
            <a:pPr marL="285750" indent="-285750" algn="just">
              <a:lnSpc>
                <a:spcPts val="2380"/>
              </a:lnSpc>
              <a:buFont typeface="Arial" panose="020B0604020202020204" pitchFamily="34" charset="0"/>
              <a:buChar char="•"/>
            </a:pPr>
            <a:r>
              <a:rPr lang="en-US" sz="3200" dirty="0">
                <a:solidFill>
                  <a:srgbClr val="343434"/>
                </a:solidFill>
                <a:latin typeface="DM Sans"/>
                <a:ea typeface="DM Sans"/>
                <a:cs typeface="DM Sans"/>
                <a:sym typeface="DM Sans"/>
              </a:rPr>
              <a:t>Hardware constraint</a:t>
            </a:r>
          </a:p>
        </p:txBody>
      </p:sp>
      <p:sp>
        <p:nvSpPr>
          <p:cNvPr id="17" name="Freeform 2">
            <a:extLst>
              <a:ext uri="{FF2B5EF4-FFF2-40B4-BE49-F238E27FC236}">
                <a16:creationId xmlns:a16="http://schemas.microsoft.com/office/drawing/2014/main" id="{59C6BB75-65E6-A017-F2FB-A812509BC097}"/>
              </a:ext>
            </a:extLst>
          </p:cNvPr>
          <p:cNvSpPr/>
          <p:nvPr/>
        </p:nvSpPr>
        <p:spPr>
          <a:xfrm>
            <a:off x="939535" y="685028"/>
            <a:ext cx="1235985" cy="1235985"/>
          </a:xfrm>
          <a:custGeom>
            <a:avLst/>
            <a:gdLst/>
            <a:ahLst/>
            <a:cxnLst/>
            <a:rect l="l" t="t" r="r" b="b"/>
            <a:pathLst>
              <a:path w="1235985" h="1235985">
                <a:moveTo>
                  <a:pt x="0" y="0"/>
                </a:moveTo>
                <a:lnTo>
                  <a:pt x="1235985" y="0"/>
                </a:lnTo>
                <a:lnTo>
                  <a:pt x="1235985" y="1235986"/>
                </a:lnTo>
                <a:lnTo>
                  <a:pt x="0" y="1235986"/>
                </a:lnTo>
                <a:lnTo>
                  <a:pt x="0" y="0"/>
                </a:lnTo>
                <a:close/>
              </a:path>
            </a:pathLst>
          </a:custGeom>
          <a:blipFill>
            <a:blip r:embed="rId6"/>
            <a:stretch>
              <a:fillRect/>
            </a:stretch>
          </a:blipFill>
        </p:spPr>
        <p:txBody>
          <a:bodyPr/>
          <a:lstStyle/>
          <a:p>
            <a:endParaRPr lang="en-US"/>
          </a:p>
        </p:txBody>
      </p:sp>
      <p:pic>
        <p:nvPicPr>
          <p:cNvPr id="19" name="Picture 18" descr="A screenshot of a black screen&#10;&#10;AI-generated content may be incorrect.">
            <a:extLst>
              <a:ext uri="{FF2B5EF4-FFF2-40B4-BE49-F238E27FC236}">
                <a16:creationId xmlns:a16="http://schemas.microsoft.com/office/drawing/2014/main" id="{C51D860E-90F6-85D4-4874-AF36AE6AB9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57527" y="3390900"/>
            <a:ext cx="10001131" cy="5406861"/>
          </a:xfrm>
          <a:prstGeom prst="rect">
            <a:avLst/>
          </a:prstGeom>
        </p:spPr>
      </p:pic>
      <p:sp>
        <p:nvSpPr>
          <p:cNvPr id="20" name="TextBox 15">
            <a:extLst>
              <a:ext uri="{FF2B5EF4-FFF2-40B4-BE49-F238E27FC236}">
                <a16:creationId xmlns:a16="http://schemas.microsoft.com/office/drawing/2014/main" id="{EDEB0375-54A9-D1B5-90E7-FFD2EA3A6CE7}"/>
              </a:ext>
            </a:extLst>
          </p:cNvPr>
          <p:cNvSpPr txBox="1"/>
          <p:nvPr/>
        </p:nvSpPr>
        <p:spPr>
          <a:xfrm>
            <a:off x="3632463" y="9552327"/>
            <a:ext cx="8801100" cy="626582"/>
          </a:xfrm>
          <a:prstGeom prst="rect">
            <a:avLst/>
          </a:prstGeom>
        </p:spPr>
        <p:txBody>
          <a:bodyPr wrap="square" lIns="0" tIns="0" rIns="0" bIns="0" rtlCol="0" anchor="t">
            <a:spAutoFit/>
          </a:bodyPr>
          <a:lstStyle/>
          <a:p>
            <a:pPr algn="just">
              <a:lnSpc>
                <a:spcPts val="2380"/>
              </a:lnSpc>
            </a:pPr>
            <a:r>
              <a:rPr lang="en-CA" sz="2400" dirty="0">
                <a:solidFill>
                  <a:srgbClr val="343434"/>
                </a:solidFill>
                <a:latin typeface="DM Sans"/>
              </a:rPr>
              <a:t>Performance comparison shows H100 exceeds A100 performance by a factor of </a:t>
            </a:r>
            <a:r>
              <a:rPr lang="en-CA" sz="2400" b="1" dirty="0">
                <a:solidFill>
                  <a:srgbClr val="343434"/>
                </a:solidFill>
                <a:latin typeface="DM Sans"/>
              </a:rPr>
              <a:t>1.5x to 6x</a:t>
            </a:r>
            <a:endParaRPr lang="en-US" sz="2400" b="1" dirty="0">
              <a:solidFill>
                <a:srgbClr val="343434"/>
              </a:solidFill>
              <a:latin typeface="DM Sans"/>
              <a:sym typeface="DM Sans"/>
            </a:endParaRPr>
          </a:p>
        </p:txBody>
      </p:sp>
      <p:sp>
        <p:nvSpPr>
          <p:cNvPr id="22" name="TextBox 21">
            <a:extLst>
              <a:ext uri="{FF2B5EF4-FFF2-40B4-BE49-F238E27FC236}">
                <a16:creationId xmlns:a16="http://schemas.microsoft.com/office/drawing/2014/main" id="{D609D907-E425-3CAA-D81B-6CF33D669BA8}"/>
              </a:ext>
            </a:extLst>
          </p:cNvPr>
          <p:cNvSpPr txBox="1"/>
          <p:nvPr/>
        </p:nvSpPr>
        <p:spPr>
          <a:xfrm>
            <a:off x="12801600" y="5143499"/>
            <a:ext cx="4495800" cy="1200329"/>
          </a:xfrm>
          <a:prstGeom prst="rect">
            <a:avLst/>
          </a:prstGeom>
          <a:noFill/>
        </p:spPr>
        <p:txBody>
          <a:bodyPr wrap="square" rtlCol="0">
            <a:spAutoFit/>
          </a:bodyPr>
          <a:lstStyle/>
          <a:p>
            <a:r>
              <a:rPr lang="en-US" sz="2400" dirty="0">
                <a:latin typeface="DM Sans" pitchFamily="2" charset="77"/>
              </a:rPr>
              <a:t>Data Shape: (4, 8, 512, 32)</a:t>
            </a:r>
            <a:br>
              <a:rPr lang="en-US" sz="2400" dirty="0">
                <a:latin typeface="DM Sans" pitchFamily="2" charset="77"/>
              </a:rPr>
            </a:br>
            <a:r>
              <a:rPr lang="en-US" sz="2400" dirty="0">
                <a:latin typeface="DM Sans" pitchFamily="2" charset="77"/>
              </a:rPr>
              <a:t>GPU: </a:t>
            </a:r>
            <a:r>
              <a:rPr lang="en-US" sz="2400" dirty="0" err="1">
                <a:latin typeface="DM Sans" pitchFamily="2" charset="77"/>
              </a:rPr>
              <a:t>Colab</a:t>
            </a:r>
            <a:r>
              <a:rPr lang="en-US" sz="2400" dirty="0">
                <a:latin typeface="DM Sans" pitchFamily="2" charset="77"/>
              </a:rPr>
              <a:t> A100 RAM 40GB</a:t>
            </a:r>
          </a:p>
          <a:p>
            <a:r>
              <a:rPr lang="en-US" sz="2400" dirty="0">
                <a:latin typeface="DM Sans" pitchFamily="2" charset="77"/>
              </a:rPr>
              <a:t>Execution Time: 34m</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a:extLst>
            <a:ext uri="{FF2B5EF4-FFF2-40B4-BE49-F238E27FC236}">
              <a16:creationId xmlns:a16="http://schemas.microsoft.com/office/drawing/2014/main" id="{A4F31230-849C-64C3-1FAC-49711B65191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5F5146C-C1BF-15CD-E80F-F38C9240F475}"/>
              </a:ext>
            </a:extLst>
          </p:cNvPr>
          <p:cNvSpPr/>
          <p:nvPr/>
        </p:nvSpPr>
        <p:spPr>
          <a:xfrm>
            <a:off x="-485035"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 name="TextBox 13">
            <a:extLst>
              <a:ext uri="{FF2B5EF4-FFF2-40B4-BE49-F238E27FC236}">
                <a16:creationId xmlns:a16="http://schemas.microsoft.com/office/drawing/2014/main" id="{B6ACE110-608B-5F12-CA32-2B02A6927045}"/>
              </a:ext>
            </a:extLst>
          </p:cNvPr>
          <p:cNvSpPr txBox="1"/>
          <p:nvPr/>
        </p:nvSpPr>
        <p:spPr>
          <a:xfrm>
            <a:off x="1676400" y="2871758"/>
            <a:ext cx="6543798" cy="348109"/>
          </a:xfrm>
          <a:prstGeom prst="rect">
            <a:avLst/>
          </a:prstGeom>
        </p:spPr>
        <p:txBody>
          <a:bodyPr lIns="0" tIns="0" rIns="0" bIns="0" rtlCol="0" anchor="t">
            <a:spAutoFit/>
          </a:bodyPr>
          <a:lstStyle/>
          <a:p>
            <a:pPr marL="285750" indent="-285750" algn="just">
              <a:lnSpc>
                <a:spcPts val="2380"/>
              </a:lnSpc>
              <a:buFont typeface="Arial" panose="020B0604020202020204" pitchFamily="34" charset="0"/>
              <a:buChar char="•"/>
            </a:pPr>
            <a:r>
              <a:rPr lang="en-US" sz="3200" dirty="0">
                <a:solidFill>
                  <a:srgbClr val="343434"/>
                </a:solidFill>
                <a:latin typeface="DM Sans"/>
                <a:ea typeface="DM Sans"/>
                <a:cs typeface="DM Sans"/>
                <a:sym typeface="DM Sans"/>
              </a:rPr>
              <a:t>Financial constraint</a:t>
            </a:r>
          </a:p>
        </p:txBody>
      </p:sp>
      <p:sp>
        <p:nvSpPr>
          <p:cNvPr id="17" name="Freeform 2">
            <a:extLst>
              <a:ext uri="{FF2B5EF4-FFF2-40B4-BE49-F238E27FC236}">
                <a16:creationId xmlns:a16="http://schemas.microsoft.com/office/drawing/2014/main" id="{6B23CE43-EC92-9264-C8BE-292AAAD07177}"/>
              </a:ext>
            </a:extLst>
          </p:cNvPr>
          <p:cNvSpPr/>
          <p:nvPr/>
        </p:nvSpPr>
        <p:spPr>
          <a:xfrm>
            <a:off x="939535" y="685028"/>
            <a:ext cx="1235985" cy="1235985"/>
          </a:xfrm>
          <a:custGeom>
            <a:avLst/>
            <a:gdLst/>
            <a:ahLst/>
            <a:cxnLst/>
            <a:rect l="l" t="t" r="r" b="b"/>
            <a:pathLst>
              <a:path w="1235985" h="1235985">
                <a:moveTo>
                  <a:pt x="0" y="0"/>
                </a:moveTo>
                <a:lnTo>
                  <a:pt x="1235985" y="0"/>
                </a:lnTo>
                <a:lnTo>
                  <a:pt x="1235985" y="1235986"/>
                </a:lnTo>
                <a:lnTo>
                  <a:pt x="0" y="1235986"/>
                </a:lnTo>
                <a:lnTo>
                  <a:pt x="0" y="0"/>
                </a:lnTo>
                <a:close/>
              </a:path>
            </a:pathLst>
          </a:custGeom>
          <a:blipFill>
            <a:blip r:embed="rId5"/>
            <a:stretch>
              <a:fillRect/>
            </a:stretch>
          </a:blipFill>
        </p:spPr>
        <p:txBody>
          <a:bodyPr/>
          <a:lstStyle/>
          <a:p>
            <a:endParaRPr lang="en-US"/>
          </a:p>
        </p:txBody>
      </p:sp>
      <p:pic>
        <p:nvPicPr>
          <p:cNvPr id="8" name="Picture 7" descr="A bag of money with dollar sign&#10;&#10;AI-generated content may be incorrect.">
            <a:extLst>
              <a:ext uri="{FF2B5EF4-FFF2-40B4-BE49-F238E27FC236}">
                <a16:creationId xmlns:a16="http://schemas.microsoft.com/office/drawing/2014/main" id="{3480A990-1B06-E021-9FAD-EF0405A394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344400" y="6515100"/>
            <a:ext cx="7772400" cy="4069319"/>
          </a:xfrm>
          <a:prstGeom prst="rect">
            <a:avLst/>
          </a:prstGeom>
        </p:spPr>
      </p:pic>
      <p:graphicFrame>
        <p:nvGraphicFramePr>
          <p:cNvPr id="9" name="Table 8">
            <a:extLst>
              <a:ext uri="{FF2B5EF4-FFF2-40B4-BE49-F238E27FC236}">
                <a16:creationId xmlns:a16="http://schemas.microsoft.com/office/drawing/2014/main" id="{8CCF5F4D-5AEB-43AE-793B-175AFDF30FEA}"/>
              </a:ext>
            </a:extLst>
          </p:cNvPr>
          <p:cNvGraphicFramePr>
            <a:graphicFrameLocks noGrp="1"/>
          </p:cNvGraphicFramePr>
          <p:nvPr>
            <p:extLst>
              <p:ext uri="{D42A27DB-BD31-4B8C-83A1-F6EECF244321}">
                <p14:modId xmlns:p14="http://schemas.microsoft.com/office/powerpoint/2010/main" val="3031297504"/>
              </p:ext>
            </p:extLst>
          </p:nvPr>
        </p:nvGraphicFramePr>
        <p:xfrm>
          <a:off x="4114800" y="3771900"/>
          <a:ext cx="9144000" cy="4419600"/>
        </p:xfrm>
        <a:graphic>
          <a:graphicData uri="http://schemas.openxmlformats.org/drawingml/2006/table">
            <a:tbl>
              <a:tblPr firstRow="1" bandRow="1">
                <a:tableStyleId>{21E4AEA4-8DFA-4A89-87EB-49C32662AFE0}</a:tableStyleId>
              </a:tblPr>
              <a:tblGrid>
                <a:gridCol w="3048000">
                  <a:extLst>
                    <a:ext uri="{9D8B030D-6E8A-4147-A177-3AD203B41FA5}">
                      <a16:colId xmlns:a16="http://schemas.microsoft.com/office/drawing/2014/main" val="1477454652"/>
                    </a:ext>
                  </a:extLst>
                </a:gridCol>
                <a:gridCol w="3048000">
                  <a:extLst>
                    <a:ext uri="{9D8B030D-6E8A-4147-A177-3AD203B41FA5}">
                      <a16:colId xmlns:a16="http://schemas.microsoft.com/office/drawing/2014/main" val="1648005882"/>
                    </a:ext>
                  </a:extLst>
                </a:gridCol>
                <a:gridCol w="3048000">
                  <a:extLst>
                    <a:ext uri="{9D8B030D-6E8A-4147-A177-3AD203B41FA5}">
                      <a16:colId xmlns:a16="http://schemas.microsoft.com/office/drawing/2014/main" val="3585711266"/>
                    </a:ext>
                  </a:extLst>
                </a:gridCol>
              </a:tblGrid>
              <a:tr h="1473200">
                <a:tc>
                  <a:txBody>
                    <a:bodyPr/>
                    <a:lstStyle/>
                    <a:p>
                      <a:endParaRPr lang="en-US"/>
                    </a:p>
                  </a:txBody>
                  <a:tcPr/>
                </a:tc>
                <a:tc>
                  <a:txBody>
                    <a:bodyPr/>
                    <a:lstStyle/>
                    <a:p>
                      <a:endParaRPr lang="en-US" sz="2400" dirty="0">
                        <a:latin typeface="DM Sans" pitchFamily="2" charset="77"/>
                      </a:endParaRPr>
                    </a:p>
                    <a:p>
                      <a:pPr algn="ctr"/>
                      <a:r>
                        <a:rPr lang="en-US" sz="2400" dirty="0">
                          <a:latin typeface="DM Sans" pitchFamily="2" charset="77"/>
                        </a:rPr>
                        <a:t>Google </a:t>
                      </a:r>
                      <a:r>
                        <a:rPr lang="en-US" sz="2400" dirty="0" err="1">
                          <a:latin typeface="DM Sans" pitchFamily="2" charset="77"/>
                        </a:rPr>
                        <a:t>Colab</a:t>
                      </a:r>
                      <a:endParaRPr lang="en-US" sz="2400" dirty="0">
                        <a:latin typeface="DM Sans" pitchFamily="2" charset="77"/>
                      </a:endParaRPr>
                    </a:p>
                  </a:txBody>
                  <a:tcPr/>
                </a:tc>
                <a:tc>
                  <a:txBody>
                    <a:bodyPr/>
                    <a:lstStyle/>
                    <a:p>
                      <a:endParaRPr lang="en-US" sz="2400" dirty="0">
                        <a:latin typeface="DM Sans" pitchFamily="2" charset="77"/>
                      </a:endParaRPr>
                    </a:p>
                    <a:p>
                      <a:pPr algn="ctr"/>
                      <a:r>
                        <a:rPr lang="en-US" sz="2400" dirty="0">
                          <a:latin typeface="DM Sans" pitchFamily="2" charset="77"/>
                        </a:rPr>
                        <a:t>Digital Ocean</a:t>
                      </a:r>
                    </a:p>
                  </a:txBody>
                  <a:tcPr/>
                </a:tc>
                <a:extLst>
                  <a:ext uri="{0D108BD9-81ED-4DB2-BD59-A6C34878D82A}">
                    <a16:rowId xmlns:a16="http://schemas.microsoft.com/office/drawing/2014/main" val="3774332575"/>
                  </a:ext>
                </a:extLst>
              </a:tr>
              <a:tr h="1473200">
                <a:tc>
                  <a:txBody>
                    <a:bodyPr/>
                    <a:lstStyle/>
                    <a:p>
                      <a:endParaRPr lang="en-US" sz="2400" dirty="0">
                        <a:latin typeface="DM Sans" pitchFamily="2" charset="77"/>
                      </a:endParaRPr>
                    </a:p>
                    <a:p>
                      <a:pPr algn="ctr"/>
                      <a:r>
                        <a:rPr lang="en-US" sz="2400" dirty="0">
                          <a:latin typeface="DM Sans" pitchFamily="2" charset="77"/>
                        </a:rPr>
                        <a:t>A100</a:t>
                      </a:r>
                    </a:p>
                  </a:txBody>
                  <a:tcPr/>
                </a:tc>
                <a:tc>
                  <a:txBody>
                    <a:bodyPr/>
                    <a:lstStyle/>
                    <a:p>
                      <a:pPr algn="ctr"/>
                      <a:endParaRPr lang="en-US" sz="2400" dirty="0">
                        <a:latin typeface="DM Sans" pitchFamily="2" charset="77"/>
                      </a:endParaRPr>
                    </a:p>
                    <a:p>
                      <a:pPr algn="ctr"/>
                      <a:r>
                        <a:rPr lang="en-US" sz="2400" dirty="0">
                          <a:latin typeface="DM Sans" pitchFamily="2" charset="77"/>
                        </a:rPr>
                        <a:t>$1.5/</a:t>
                      </a:r>
                      <a:r>
                        <a:rPr lang="en-US" sz="2400" dirty="0" err="1">
                          <a:latin typeface="DM Sans" pitchFamily="2" charset="77"/>
                        </a:rPr>
                        <a:t>hr</a:t>
                      </a:r>
                      <a:endParaRPr lang="en-US" sz="2400" dirty="0">
                        <a:latin typeface="DM Sans" pitchFamily="2" charset="77"/>
                      </a:endParaRPr>
                    </a:p>
                  </a:txBody>
                  <a:tcPr/>
                </a:tc>
                <a:tc>
                  <a:txBody>
                    <a:bodyPr/>
                    <a:lstStyle/>
                    <a:p>
                      <a:pPr algn="ctr"/>
                      <a:endParaRPr lang="en-US" sz="2400" dirty="0">
                        <a:latin typeface="DM Sans" pitchFamily="2" charset="77"/>
                      </a:endParaRPr>
                    </a:p>
                    <a:p>
                      <a:pPr algn="ctr"/>
                      <a:r>
                        <a:rPr lang="en-US" sz="2400" dirty="0">
                          <a:latin typeface="DM Sans" pitchFamily="2" charset="77"/>
                        </a:rPr>
                        <a:t>N/A</a:t>
                      </a:r>
                    </a:p>
                  </a:txBody>
                  <a:tcPr/>
                </a:tc>
                <a:extLst>
                  <a:ext uri="{0D108BD9-81ED-4DB2-BD59-A6C34878D82A}">
                    <a16:rowId xmlns:a16="http://schemas.microsoft.com/office/drawing/2014/main" val="1607058285"/>
                  </a:ext>
                </a:extLst>
              </a:tr>
              <a:tr h="1473200">
                <a:tc>
                  <a:txBody>
                    <a:bodyPr/>
                    <a:lstStyle/>
                    <a:p>
                      <a:pPr algn="ctr"/>
                      <a:endParaRPr lang="en-US" sz="2400" dirty="0">
                        <a:latin typeface="DM Sans" pitchFamily="2" charset="77"/>
                      </a:endParaRPr>
                    </a:p>
                    <a:p>
                      <a:pPr algn="ctr"/>
                      <a:r>
                        <a:rPr lang="en-US" sz="2400" dirty="0">
                          <a:latin typeface="DM Sans" pitchFamily="2" charset="77"/>
                        </a:rPr>
                        <a:t>H100</a:t>
                      </a:r>
                    </a:p>
                  </a:txBody>
                  <a:tcPr/>
                </a:tc>
                <a:tc>
                  <a:txBody>
                    <a:bodyPr/>
                    <a:lstStyle/>
                    <a:p>
                      <a:pPr algn="ctr"/>
                      <a:endParaRPr lang="en-US" sz="2400" dirty="0">
                        <a:latin typeface="DM Sans" pitchFamily="2" charset="77"/>
                      </a:endParaRPr>
                    </a:p>
                    <a:p>
                      <a:pPr algn="ctr"/>
                      <a:r>
                        <a:rPr lang="en-US" sz="2400" dirty="0">
                          <a:latin typeface="DM Sans" pitchFamily="2" charset="77"/>
                        </a:rPr>
                        <a:t>N/A</a:t>
                      </a:r>
                    </a:p>
                  </a:txBody>
                  <a:tcPr/>
                </a:tc>
                <a:tc>
                  <a:txBody>
                    <a:bodyPr/>
                    <a:lstStyle/>
                    <a:p>
                      <a:pPr algn="ctr"/>
                      <a:endParaRPr lang="en-US" sz="2400" dirty="0">
                        <a:latin typeface="DM Sans" pitchFamily="2" charset="77"/>
                      </a:endParaRPr>
                    </a:p>
                    <a:p>
                      <a:pPr algn="ctr"/>
                      <a:r>
                        <a:rPr lang="en-US" sz="2400" dirty="0">
                          <a:latin typeface="DM Sans" pitchFamily="2" charset="77"/>
                        </a:rPr>
                        <a:t>$3.39/</a:t>
                      </a:r>
                      <a:r>
                        <a:rPr lang="en-US" sz="2400" dirty="0" err="1">
                          <a:latin typeface="DM Sans" pitchFamily="2" charset="77"/>
                        </a:rPr>
                        <a:t>hr</a:t>
                      </a:r>
                      <a:endParaRPr lang="en-US" sz="2400" dirty="0">
                        <a:latin typeface="DM Sans" pitchFamily="2" charset="77"/>
                      </a:endParaRPr>
                    </a:p>
                  </a:txBody>
                  <a:tcPr/>
                </a:tc>
                <a:extLst>
                  <a:ext uri="{0D108BD9-81ED-4DB2-BD59-A6C34878D82A}">
                    <a16:rowId xmlns:a16="http://schemas.microsoft.com/office/drawing/2014/main" val="1573783398"/>
                  </a:ext>
                </a:extLst>
              </a:tr>
            </a:tbl>
          </a:graphicData>
        </a:graphic>
      </p:graphicFrame>
      <p:sp>
        <p:nvSpPr>
          <p:cNvPr id="10" name="Oval Callout 9">
            <a:extLst>
              <a:ext uri="{FF2B5EF4-FFF2-40B4-BE49-F238E27FC236}">
                <a16:creationId xmlns:a16="http://schemas.microsoft.com/office/drawing/2014/main" id="{B1C44BD3-7221-A12B-789B-B4B1F597D7C8}"/>
              </a:ext>
            </a:extLst>
          </p:cNvPr>
          <p:cNvSpPr/>
          <p:nvPr/>
        </p:nvSpPr>
        <p:spPr>
          <a:xfrm>
            <a:off x="8386515" y="2400299"/>
            <a:ext cx="3500685" cy="1438965"/>
          </a:xfrm>
          <a:prstGeom prst="wedgeEllipse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9E658DA-5922-680D-32A7-1DDDCAF66F5C}"/>
              </a:ext>
            </a:extLst>
          </p:cNvPr>
          <p:cNvSpPr txBox="1"/>
          <p:nvPr/>
        </p:nvSpPr>
        <p:spPr>
          <a:xfrm>
            <a:off x="8686800" y="2781300"/>
            <a:ext cx="3657600" cy="707886"/>
          </a:xfrm>
          <a:prstGeom prst="rect">
            <a:avLst/>
          </a:prstGeom>
          <a:noFill/>
        </p:spPr>
        <p:txBody>
          <a:bodyPr wrap="square" rtlCol="0">
            <a:spAutoFit/>
          </a:bodyPr>
          <a:lstStyle/>
          <a:p>
            <a:r>
              <a:rPr lang="en-US" sz="2000" dirty="0">
                <a:solidFill>
                  <a:schemeClr val="bg1"/>
                </a:solidFill>
                <a:latin typeface="DM Sans" pitchFamily="2" charset="77"/>
              </a:rPr>
              <a:t>Shoutout to Professor Aanchan for his support</a:t>
            </a:r>
          </a:p>
        </p:txBody>
      </p:sp>
    </p:spTree>
    <p:extLst>
      <p:ext uri="{BB962C8B-B14F-4D97-AF65-F5344CB8AC3E}">
        <p14:creationId xmlns:p14="http://schemas.microsoft.com/office/powerpoint/2010/main" val="3942096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1000"/>
                                        <p:tgtEl>
                                          <p:spTgt spid="11"/>
                                        </p:tgtEl>
                                      </p:cBhvr>
                                    </p:animEffect>
                                  </p:childTnLst>
                                  <p:subTnLst>
                                    <p:audio>
                                      <p:cMediaNode>
                                        <p:cTn display="0" masterRel="sameClick">
                                          <p:stCondLst>
                                            <p:cond evt="begin" delay="0">
                                              <p:tn val="5"/>
                                            </p:cond>
                                          </p:stCondLst>
                                          <p:endCondLst>
                                            <p:cond evt="onStopAudio" delay="0">
                                              <p:tgtEl>
                                                <p:sldTgt/>
                                              </p:tgtEl>
                                            </p:cond>
                                          </p:endCondLst>
                                        </p:cTn>
                                        <p:tgtEl>
                                          <p:sndTgt r:embed="rId2" name="applause.wav"/>
                                        </p:tgtEl>
                                      </p:cMediaNode>
                                    </p:audio>
                                  </p:sub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1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2" name="applaus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85035"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5955316" y="1218080"/>
            <a:ext cx="3188683" cy="1020985"/>
          </a:xfrm>
          <a:prstGeom prst="rect">
            <a:avLst/>
          </a:prstGeom>
        </p:spPr>
        <p:txBody>
          <a:bodyPr wrap="square" lIns="0" tIns="0" rIns="0" bIns="0" rtlCol="0" anchor="t">
            <a:spAutoFit/>
          </a:bodyPr>
          <a:lstStyle/>
          <a:p>
            <a:pPr algn="l">
              <a:lnSpc>
                <a:spcPts val="8400"/>
              </a:lnSpc>
            </a:pPr>
            <a:r>
              <a:rPr lang="en-US" sz="6000" b="1" dirty="0">
                <a:solidFill>
                  <a:srgbClr val="343434"/>
                </a:solidFill>
                <a:latin typeface="Cooper Hewitt Bold"/>
                <a:ea typeface="Cooper Hewitt Bold"/>
                <a:cs typeface="Cooper Hewitt Bold"/>
                <a:sym typeface="Cooper Hewitt Bold"/>
              </a:rPr>
              <a:t>FUTURE</a:t>
            </a:r>
          </a:p>
        </p:txBody>
      </p:sp>
      <p:sp>
        <p:nvSpPr>
          <p:cNvPr id="13" name="TextBox 13"/>
          <p:cNvSpPr txBox="1"/>
          <p:nvPr/>
        </p:nvSpPr>
        <p:spPr>
          <a:xfrm>
            <a:off x="2971800" y="6556753"/>
            <a:ext cx="4054734" cy="908710"/>
          </a:xfrm>
          <a:prstGeom prst="rect">
            <a:avLst/>
          </a:prstGeom>
        </p:spPr>
        <p:txBody>
          <a:bodyPr lIns="0" tIns="0" rIns="0" bIns="0" rtlCol="0" anchor="t">
            <a:spAutoFit/>
          </a:bodyPr>
          <a:lstStyle/>
          <a:p>
            <a:pPr algn="just">
              <a:lnSpc>
                <a:spcPts val="2380"/>
              </a:lnSpc>
            </a:pPr>
            <a:r>
              <a:rPr lang="en-US" sz="1700" dirty="0">
                <a:solidFill>
                  <a:srgbClr val="343434"/>
                </a:solidFill>
                <a:latin typeface="DM Sans"/>
                <a:ea typeface="DM Sans"/>
                <a:cs typeface="DM Sans"/>
                <a:sym typeface="DM Sans"/>
              </a:rPr>
              <a:t>Explore the upgraded versions of flash attention that takes better advantage of Nvidia GPU hardware</a:t>
            </a:r>
          </a:p>
        </p:txBody>
      </p:sp>
      <p:sp>
        <p:nvSpPr>
          <p:cNvPr id="15" name="TextBox 15"/>
          <p:cNvSpPr txBox="1"/>
          <p:nvPr/>
        </p:nvSpPr>
        <p:spPr>
          <a:xfrm>
            <a:off x="8859051" y="1218080"/>
            <a:ext cx="2720985" cy="1020985"/>
          </a:xfrm>
          <a:prstGeom prst="rect">
            <a:avLst/>
          </a:prstGeom>
        </p:spPr>
        <p:txBody>
          <a:bodyPr wrap="square" lIns="0" tIns="0" rIns="0" bIns="0" rtlCol="0" anchor="t">
            <a:spAutoFit/>
          </a:bodyPr>
          <a:lstStyle/>
          <a:p>
            <a:pPr algn="r">
              <a:lnSpc>
                <a:spcPts val="8400"/>
              </a:lnSpc>
            </a:pPr>
            <a:r>
              <a:rPr lang="en-US" sz="6000" dirty="0">
                <a:solidFill>
                  <a:srgbClr val="343434"/>
                </a:solidFill>
                <a:latin typeface="Cooper Hewitt"/>
                <a:ea typeface="Cooper Hewitt"/>
                <a:cs typeface="Cooper Hewitt"/>
                <a:sym typeface="Cooper Hewitt"/>
              </a:rPr>
              <a:t>WORKS</a:t>
            </a:r>
          </a:p>
        </p:txBody>
      </p:sp>
      <p:sp>
        <p:nvSpPr>
          <p:cNvPr id="16" name="TextBox 16"/>
          <p:cNvSpPr txBox="1"/>
          <p:nvPr/>
        </p:nvSpPr>
        <p:spPr>
          <a:xfrm>
            <a:off x="3453203" y="5999274"/>
            <a:ext cx="2758949" cy="342594"/>
          </a:xfrm>
          <a:prstGeom prst="rect">
            <a:avLst/>
          </a:prstGeom>
        </p:spPr>
        <p:txBody>
          <a:bodyPr wrap="square" lIns="0" tIns="0" rIns="0" bIns="0" rtlCol="0" anchor="t">
            <a:spAutoFit/>
          </a:bodyPr>
          <a:lstStyle/>
          <a:p>
            <a:pPr algn="ctr">
              <a:lnSpc>
                <a:spcPts val="2800"/>
              </a:lnSpc>
            </a:pPr>
            <a:r>
              <a:rPr lang="en-US" sz="2000" b="1" dirty="0">
                <a:solidFill>
                  <a:srgbClr val="343434"/>
                </a:solidFill>
                <a:latin typeface="DM Sans Bold"/>
                <a:ea typeface="DM Sans Bold"/>
                <a:cs typeface="DM Sans Bold"/>
                <a:sym typeface="DM Sans Bold"/>
              </a:rPr>
              <a:t>Flash Attention 2&amp;3</a:t>
            </a:r>
          </a:p>
        </p:txBody>
      </p:sp>
      <p:sp>
        <p:nvSpPr>
          <p:cNvPr id="19" name="TextBox 19"/>
          <p:cNvSpPr txBox="1"/>
          <p:nvPr/>
        </p:nvSpPr>
        <p:spPr>
          <a:xfrm>
            <a:off x="11580036" y="6552206"/>
            <a:ext cx="4054734" cy="600934"/>
          </a:xfrm>
          <a:prstGeom prst="rect">
            <a:avLst/>
          </a:prstGeom>
        </p:spPr>
        <p:txBody>
          <a:bodyPr lIns="0" tIns="0" rIns="0" bIns="0" rtlCol="0" anchor="t">
            <a:spAutoFit/>
          </a:bodyPr>
          <a:lstStyle/>
          <a:p>
            <a:pPr algn="just">
              <a:lnSpc>
                <a:spcPts val="2380"/>
              </a:lnSpc>
            </a:pPr>
            <a:r>
              <a:rPr lang="en-US" sz="1700" dirty="0">
                <a:solidFill>
                  <a:srgbClr val="343434"/>
                </a:solidFill>
                <a:latin typeface="DM Sans"/>
                <a:ea typeface="DM Sans"/>
                <a:cs typeface="DM Sans"/>
                <a:sym typeface="DM Sans"/>
              </a:rPr>
              <a:t>Examine the backward pass of various types of attention mechanism</a:t>
            </a:r>
          </a:p>
        </p:txBody>
      </p:sp>
      <p:sp>
        <p:nvSpPr>
          <p:cNvPr id="20" name="TextBox 20"/>
          <p:cNvSpPr txBox="1"/>
          <p:nvPr/>
        </p:nvSpPr>
        <p:spPr>
          <a:xfrm>
            <a:off x="12370796" y="5975396"/>
            <a:ext cx="2263867" cy="349250"/>
          </a:xfrm>
          <a:prstGeom prst="rect">
            <a:avLst/>
          </a:prstGeom>
        </p:spPr>
        <p:txBody>
          <a:bodyPr lIns="0" tIns="0" rIns="0" bIns="0" rtlCol="0" anchor="t">
            <a:spAutoFit/>
          </a:bodyPr>
          <a:lstStyle/>
          <a:p>
            <a:pPr marL="0" lvl="0" indent="0" algn="ctr">
              <a:lnSpc>
                <a:spcPts val="2800"/>
              </a:lnSpc>
              <a:spcBef>
                <a:spcPct val="0"/>
              </a:spcBef>
            </a:pPr>
            <a:r>
              <a:rPr lang="en-US" sz="2000" b="1" u="none" strike="noStrike" dirty="0">
                <a:solidFill>
                  <a:srgbClr val="343434"/>
                </a:solidFill>
                <a:latin typeface="DM Sans Bold"/>
                <a:ea typeface="DM Sans Bold"/>
                <a:cs typeface="DM Sans Bold"/>
                <a:sym typeface="DM Sans Bold"/>
              </a:rPr>
              <a:t>Backward Pass</a:t>
            </a:r>
          </a:p>
        </p:txBody>
      </p:sp>
      <p:sp>
        <p:nvSpPr>
          <p:cNvPr id="21" name="Freeform 2">
            <a:extLst>
              <a:ext uri="{FF2B5EF4-FFF2-40B4-BE49-F238E27FC236}">
                <a16:creationId xmlns:a16="http://schemas.microsoft.com/office/drawing/2014/main" id="{EBFF1BC7-A328-3DEA-3D0B-3BF0FEFA0D33}"/>
              </a:ext>
            </a:extLst>
          </p:cNvPr>
          <p:cNvSpPr/>
          <p:nvPr/>
        </p:nvSpPr>
        <p:spPr>
          <a:xfrm>
            <a:off x="939535" y="685028"/>
            <a:ext cx="1235985" cy="1235985"/>
          </a:xfrm>
          <a:custGeom>
            <a:avLst/>
            <a:gdLst/>
            <a:ahLst/>
            <a:cxnLst/>
            <a:rect l="l" t="t" r="r" b="b"/>
            <a:pathLst>
              <a:path w="1235985" h="1235985">
                <a:moveTo>
                  <a:pt x="0" y="0"/>
                </a:moveTo>
                <a:lnTo>
                  <a:pt x="1235985" y="0"/>
                </a:lnTo>
                <a:lnTo>
                  <a:pt x="1235985" y="1235986"/>
                </a:lnTo>
                <a:lnTo>
                  <a:pt x="0" y="1235986"/>
                </a:lnTo>
                <a:lnTo>
                  <a:pt x="0" y="0"/>
                </a:lnTo>
                <a:close/>
              </a:path>
            </a:pathLst>
          </a:custGeom>
          <a:blipFill>
            <a:blip r:embed="rId4"/>
            <a:stretch>
              <a:fillRect/>
            </a:stretch>
          </a:blipFill>
        </p:spPr>
        <p:txBody>
          <a:bodyPr/>
          <a:lstStyle/>
          <a:p>
            <a:endParaRPr lang="en-US"/>
          </a:p>
        </p:txBody>
      </p:sp>
      <p:pic>
        <p:nvPicPr>
          <p:cNvPr id="10" name="Picture 9" descr="A logo of a gear with arrows&#10;&#10;AI-generated content may be incorrect.">
            <a:extLst>
              <a:ext uri="{FF2B5EF4-FFF2-40B4-BE49-F238E27FC236}">
                <a16:creationId xmlns:a16="http://schemas.microsoft.com/office/drawing/2014/main" id="{0283530E-232E-E315-8105-8A4707979A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5453" y="3782031"/>
            <a:ext cx="1954451" cy="1954451"/>
          </a:xfrm>
          <a:prstGeom prst="rect">
            <a:avLst/>
          </a:prstGeom>
        </p:spPr>
      </p:pic>
      <p:pic>
        <p:nvPicPr>
          <p:cNvPr id="12" name="Picture 11" descr="A blue and black square with a curved arrow&#10;&#10;AI-generated content may be incorrect.">
            <a:extLst>
              <a:ext uri="{FF2B5EF4-FFF2-40B4-BE49-F238E27FC236}">
                <a16:creationId xmlns:a16="http://schemas.microsoft.com/office/drawing/2014/main" id="{A29E81E2-1CA9-8158-DA4E-52398470FA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25399" y="4181822"/>
            <a:ext cx="1554660" cy="15546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4EC"/>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4">
            <a:extLst>
              <a:ext uri="{FF2B5EF4-FFF2-40B4-BE49-F238E27FC236}">
                <a16:creationId xmlns:a16="http://schemas.microsoft.com/office/drawing/2014/main" id="{C81A9C02-115F-348D-B4C8-53DE7CCBDF84}"/>
              </a:ext>
            </a:extLst>
          </p:cNvPr>
          <p:cNvSpPr txBox="1"/>
          <p:nvPr/>
        </p:nvSpPr>
        <p:spPr>
          <a:xfrm>
            <a:off x="2819400" y="501966"/>
            <a:ext cx="6705600" cy="161537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6000" b="1" kern="1200" dirty="0">
                <a:solidFill>
                  <a:schemeClr val="tx1"/>
                </a:solidFill>
                <a:latin typeface="+mj-lt"/>
                <a:ea typeface="+mj-ea"/>
                <a:cs typeface="+mj-cs"/>
                <a:sym typeface="Cooper Hewitt Bold"/>
              </a:rPr>
              <a:t>TABLE OF CONTENT</a:t>
            </a:r>
          </a:p>
        </p:txBody>
      </p:sp>
      <p:sp>
        <p:nvSpPr>
          <p:cNvPr id="12" name="Rectangle 11">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4158" y="0"/>
            <a:ext cx="15759684" cy="2870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72" y="2269491"/>
            <a:ext cx="15759684" cy="27432"/>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Freeform 2"/>
          <p:cNvSpPr/>
          <p:nvPr/>
        </p:nvSpPr>
        <p:spPr>
          <a:xfrm>
            <a:off x="939535" y="685028"/>
            <a:ext cx="1235985" cy="1235985"/>
          </a:xfrm>
          <a:custGeom>
            <a:avLst/>
            <a:gdLst/>
            <a:ahLst/>
            <a:cxnLst/>
            <a:rect l="l" t="t" r="r" b="b"/>
            <a:pathLst>
              <a:path w="1235985" h="1235985">
                <a:moveTo>
                  <a:pt x="0" y="0"/>
                </a:moveTo>
                <a:lnTo>
                  <a:pt x="1235985" y="0"/>
                </a:lnTo>
                <a:lnTo>
                  <a:pt x="1235985" y="1235986"/>
                </a:lnTo>
                <a:lnTo>
                  <a:pt x="0" y="1235986"/>
                </a:lnTo>
                <a:lnTo>
                  <a:pt x="0" y="0"/>
                </a:lnTo>
                <a:close/>
              </a:path>
            </a:pathLst>
          </a:custGeom>
          <a:blipFill>
            <a:blip r:embed="rId3"/>
            <a:stretch>
              <a:fillRect/>
            </a:stretch>
          </a:blipFill>
        </p:spPr>
        <p:txBody>
          <a:bodyPr/>
          <a:lstStyle/>
          <a:p>
            <a:endParaRPr lang="en-US"/>
          </a:p>
        </p:txBody>
      </p:sp>
      <p:graphicFrame>
        <p:nvGraphicFramePr>
          <p:cNvPr id="6" name="TextBox 3">
            <a:extLst>
              <a:ext uri="{FF2B5EF4-FFF2-40B4-BE49-F238E27FC236}">
                <a16:creationId xmlns:a16="http://schemas.microsoft.com/office/drawing/2014/main" id="{34C13DFA-99E9-C9D4-8E32-430CCE4B04C1}"/>
              </a:ext>
            </a:extLst>
          </p:cNvPr>
          <p:cNvGraphicFramePr/>
          <p:nvPr>
            <p:extLst>
              <p:ext uri="{D42A27DB-BD31-4B8C-83A1-F6EECF244321}">
                <p14:modId xmlns:p14="http://schemas.microsoft.com/office/powerpoint/2010/main" val="3897305622"/>
              </p:ext>
            </p:extLst>
          </p:nvPr>
        </p:nvGraphicFramePr>
        <p:xfrm>
          <a:off x="1257300" y="2606040"/>
          <a:ext cx="15759684" cy="68031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descr="A purple square with a white circle with a white circle with a white circle with a white circle with a white circle with a green border&#10;&#10;AI-generated content may be incorrect.">
            <a:extLst>
              <a:ext uri="{FF2B5EF4-FFF2-40B4-BE49-F238E27FC236}">
                <a16:creationId xmlns:a16="http://schemas.microsoft.com/office/drawing/2014/main" id="{049A3E70-76D5-BB1A-C72F-A6D7A03EB47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48600" y="2591386"/>
            <a:ext cx="2355337" cy="198254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85035"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933983" y="3152569"/>
            <a:ext cx="16420035" cy="3874815"/>
          </a:xfrm>
          <a:prstGeom prst="rect">
            <a:avLst/>
          </a:prstGeom>
        </p:spPr>
        <p:txBody>
          <a:bodyPr lIns="0" tIns="0" rIns="0" bIns="0" rtlCol="0" anchor="t">
            <a:spAutoFit/>
          </a:bodyPr>
          <a:lstStyle/>
          <a:p>
            <a:pPr algn="ctr">
              <a:lnSpc>
                <a:spcPts val="27108"/>
              </a:lnSpc>
            </a:pPr>
            <a:r>
              <a:rPr lang="en-US" sz="19362" b="1">
                <a:solidFill>
                  <a:srgbClr val="343434"/>
                </a:solidFill>
                <a:latin typeface="Cooper Hewitt Bold"/>
                <a:ea typeface="Cooper Hewitt Bold"/>
                <a:cs typeface="Cooper Hewitt Bold"/>
                <a:sym typeface="Cooper Hewitt Bold"/>
              </a:rPr>
              <a:t>THANK YOU</a:t>
            </a:r>
          </a:p>
        </p:txBody>
      </p:sp>
      <p:sp>
        <p:nvSpPr>
          <p:cNvPr id="8" name="Freeform 8"/>
          <p:cNvSpPr/>
          <p:nvPr/>
        </p:nvSpPr>
        <p:spPr>
          <a:xfrm rot="-1354446">
            <a:off x="15843106" y="2606653"/>
            <a:ext cx="1497033" cy="2339114"/>
          </a:xfrm>
          <a:custGeom>
            <a:avLst/>
            <a:gdLst/>
            <a:ahLst/>
            <a:cxnLst/>
            <a:rect l="l" t="t" r="r" b="b"/>
            <a:pathLst>
              <a:path w="1497033" h="2339114">
                <a:moveTo>
                  <a:pt x="0" y="0"/>
                </a:moveTo>
                <a:lnTo>
                  <a:pt x="1497033" y="0"/>
                </a:lnTo>
                <a:lnTo>
                  <a:pt x="1497033" y="2339115"/>
                </a:lnTo>
                <a:lnTo>
                  <a:pt x="0" y="233911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11" name="Freeform 11"/>
          <p:cNvSpPr/>
          <p:nvPr/>
        </p:nvSpPr>
        <p:spPr>
          <a:xfrm rot="839221">
            <a:off x="9785300" y="7617346"/>
            <a:ext cx="1170380" cy="2030628"/>
          </a:xfrm>
          <a:custGeom>
            <a:avLst/>
            <a:gdLst/>
            <a:ahLst/>
            <a:cxnLst/>
            <a:rect l="l" t="t" r="r" b="b"/>
            <a:pathLst>
              <a:path w="1170380" h="2030628">
                <a:moveTo>
                  <a:pt x="0" y="0"/>
                </a:moveTo>
                <a:lnTo>
                  <a:pt x="1170381" y="0"/>
                </a:lnTo>
                <a:lnTo>
                  <a:pt x="1170381" y="2030628"/>
                </a:lnTo>
                <a:lnTo>
                  <a:pt x="0" y="2030628"/>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US"/>
          </a:p>
        </p:txBody>
      </p:sp>
      <p:sp>
        <p:nvSpPr>
          <p:cNvPr id="17" name="Freeform 2">
            <a:extLst>
              <a:ext uri="{FF2B5EF4-FFF2-40B4-BE49-F238E27FC236}">
                <a16:creationId xmlns:a16="http://schemas.microsoft.com/office/drawing/2014/main" id="{E1898130-867C-33BD-5FD6-A90E776C40CB}"/>
              </a:ext>
            </a:extLst>
          </p:cNvPr>
          <p:cNvSpPr/>
          <p:nvPr/>
        </p:nvSpPr>
        <p:spPr>
          <a:xfrm>
            <a:off x="939535" y="685028"/>
            <a:ext cx="1235985" cy="1235985"/>
          </a:xfrm>
          <a:custGeom>
            <a:avLst/>
            <a:gdLst/>
            <a:ahLst/>
            <a:cxnLst/>
            <a:rect l="l" t="t" r="r" b="b"/>
            <a:pathLst>
              <a:path w="1235985" h="1235985">
                <a:moveTo>
                  <a:pt x="0" y="0"/>
                </a:moveTo>
                <a:lnTo>
                  <a:pt x="1235985" y="0"/>
                </a:lnTo>
                <a:lnTo>
                  <a:pt x="1235985" y="1235986"/>
                </a:lnTo>
                <a:lnTo>
                  <a:pt x="0" y="1235986"/>
                </a:lnTo>
                <a:lnTo>
                  <a:pt x="0" y="0"/>
                </a:lnTo>
                <a:close/>
              </a:path>
            </a:pathLst>
          </a:custGeom>
          <a:blipFill>
            <a:blip r:embed="rId8"/>
            <a:stretch>
              <a:fillRect/>
            </a:stretch>
          </a:blipFill>
        </p:spPr>
        <p:txBody>
          <a:bodyPr/>
          <a:lstStyle/>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a:extLst>
            <a:ext uri="{FF2B5EF4-FFF2-40B4-BE49-F238E27FC236}">
              <a16:creationId xmlns:a16="http://schemas.microsoft.com/office/drawing/2014/main" id="{7B8F4F64-9DF2-20F6-8FFA-9ECBB4AB797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77975B9-A958-99C2-E477-F44BE0C2DF23}"/>
              </a:ext>
            </a:extLst>
          </p:cNvPr>
          <p:cNvSpPr/>
          <p:nvPr/>
        </p:nvSpPr>
        <p:spPr>
          <a:xfrm>
            <a:off x="-485035"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a:extLst>
              <a:ext uri="{FF2B5EF4-FFF2-40B4-BE49-F238E27FC236}">
                <a16:creationId xmlns:a16="http://schemas.microsoft.com/office/drawing/2014/main" id="{B1DA1E90-BBFC-4E4A-71A9-74F470BAB26D}"/>
              </a:ext>
            </a:extLst>
          </p:cNvPr>
          <p:cNvSpPr txBox="1"/>
          <p:nvPr/>
        </p:nvSpPr>
        <p:spPr>
          <a:xfrm>
            <a:off x="933983" y="3152569"/>
            <a:ext cx="16420035" cy="3294043"/>
          </a:xfrm>
          <a:prstGeom prst="rect">
            <a:avLst/>
          </a:prstGeom>
        </p:spPr>
        <p:txBody>
          <a:bodyPr lIns="0" tIns="0" rIns="0" bIns="0" rtlCol="0" anchor="t">
            <a:spAutoFit/>
          </a:bodyPr>
          <a:lstStyle/>
          <a:p>
            <a:pPr algn="ctr">
              <a:lnSpc>
                <a:spcPts val="27108"/>
              </a:lnSpc>
            </a:pPr>
            <a:r>
              <a:rPr lang="en-US" sz="19362" b="1" dirty="0">
                <a:solidFill>
                  <a:srgbClr val="343434"/>
                </a:solidFill>
                <a:latin typeface="Cooper Hewitt Bold"/>
                <a:ea typeface="Cooper Hewitt Bold"/>
                <a:cs typeface="Cooper Hewitt Bold"/>
                <a:sym typeface="Cooper Hewitt Bold"/>
              </a:rPr>
              <a:t>APPENDIX</a:t>
            </a:r>
          </a:p>
        </p:txBody>
      </p:sp>
      <p:sp>
        <p:nvSpPr>
          <p:cNvPr id="9" name="Freeform 9">
            <a:extLst>
              <a:ext uri="{FF2B5EF4-FFF2-40B4-BE49-F238E27FC236}">
                <a16:creationId xmlns:a16="http://schemas.microsoft.com/office/drawing/2014/main" id="{7950EF1A-B033-5BB9-B2CD-309D5EAA8EAB}"/>
              </a:ext>
            </a:extLst>
          </p:cNvPr>
          <p:cNvSpPr/>
          <p:nvPr/>
        </p:nvSpPr>
        <p:spPr>
          <a:xfrm rot="885027">
            <a:off x="5092713" y="2195823"/>
            <a:ext cx="2206219" cy="1740908"/>
          </a:xfrm>
          <a:custGeom>
            <a:avLst/>
            <a:gdLst/>
            <a:ahLst/>
            <a:cxnLst/>
            <a:rect l="l" t="t" r="r" b="b"/>
            <a:pathLst>
              <a:path w="2206219" h="1740908">
                <a:moveTo>
                  <a:pt x="0" y="0"/>
                </a:moveTo>
                <a:lnTo>
                  <a:pt x="2206220" y="0"/>
                </a:lnTo>
                <a:lnTo>
                  <a:pt x="2206220" y="1740908"/>
                </a:lnTo>
                <a:lnTo>
                  <a:pt x="0" y="174090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10" name="Freeform 10">
            <a:extLst>
              <a:ext uri="{FF2B5EF4-FFF2-40B4-BE49-F238E27FC236}">
                <a16:creationId xmlns:a16="http://schemas.microsoft.com/office/drawing/2014/main" id="{D73D2B4E-A515-36B9-0802-23909C976DD9}"/>
              </a:ext>
            </a:extLst>
          </p:cNvPr>
          <p:cNvSpPr/>
          <p:nvPr/>
        </p:nvSpPr>
        <p:spPr>
          <a:xfrm>
            <a:off x="91839" y="8205407"/>
            <a:ext cx="4202073" cy="2521244"/>
          </a:xfrm>
          <a:custGeom>
            <a:avLst/>
            <a:gdLst/>
            <a:ahLst/>
            <a:cxnLst/>
            <a:rect l="l" t="t" r="r" b="b"/>
            <a:pathLst>
              <a:path w="4202073" h="2521244">
                <a:moveTo>
                  <a:pt x="0" y="0"/>
                </a:moveTo>
                <a:lnTo>
                  <a:pt x="4202074" y="0"/>
                </a:lnTo>
                <a:lnTo>
                  <a:pt x="4202074" y="2521245"/>
                </a:lnTo>
                <a:lnTo>
                  <a:pt x="0" y="2521245"/>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US"/>
          </a:p>
        </p:txBody>
      </p:sp>
      <p:sp>
        <p:nvSpPr>
          <p:cNvPr id="17" name="Freeform 2">
            <a:extLst>
              <a:ext uri="{FF2B5EF4-FFF2-40B4-BE49-F238E27FC236}">
                <a16:creationId xmlns:a16="http://schemas.microsoft.com/office/drawing/2014/main" id="{9BAB17A1-D35E-385A-C257-D8CA54D4CC48}"/>
              </a:ext>
            </a:extLst>
          </p:cNvPr>
          <p:cNvSpPr/>
          <p:nvPr/>
        </p:nvSpPr>
        <p:spPr>
          <a:xfrm>
            <a:off x="939535" y="685028"/>
            <a:ext cx="1235985" cy="1235985"/>
          </a:xfrm>
          <a:custGeom>
            <a:avLst/>
            <a:gdLst/>
            <a:ahLst/>
            <a:cxnLst/>
            <a:rect l="l" t="t" r="r" b="b"/>
            <a:pathLst>
              <a:path w="1235985" h="1235985">
                <a:moveTo>
                  <a:pt x="0" y="0"/>
                </a:moveTo>
                <a:lnTo>
                  <a:pt x="1235985" y="0"/>
                </a:lnTo>
                <a:lnTo>
                  <a:pt x="1235985" y="1235986"/>
                </a:lnTo>
                <a:lnTo>
                  <a:pt x="0" y="1235986"/>
                </a:lnTo>
                <a:lnTo>
                  <a:pt x="0" y="0"/>
                </a:lnTo>
                <a:close/>
              </a:path>
            </a:pathLst>
          </a:custGeom>
          <a:blipFill>
            <a:blip r:embed="rId8"/>
            <a:stretch>
              <a:fillRect/>
            </a:stretch>
          </a:blipFill>
        </p:spPr>
        <p:txBody>
          <a:bodyPr/>
          <a:lstStyle/>
          <a:p>
            <a:endParaRPr lang="en-US"/>
          </a:p>
        </p:txBody>
      </p:sp>
    </p:spTree>
    <p:extLst>
      <p:ext uri="{BB962C8B-B14F-4D97-AF65-F5344CB8AC3E}">
        <p14:creationId xmlns:p14="http://schemas.microsoft.com/office/powerpoint/2010/main" val="12706650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1DADCE-2B00-B0E6-1A13-D95051814401}"/>
              </a:ext>
            </a:extLst>
          </p:cNvPr>
          <p:cNvSpPr/>
          <p:nvPr/>
        </p:nvSpPr>
        <p:spPr>
          <a:xfrm>
            <a:off x="497305" y="304800"/>
            <a:ext cx="13667874" cy="139566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600" dirty="0">
                <a:solidFill>
                  <a:schemeClr val="tx1"/>
                </a:solidFill>
                <a:latin typeface="DM Sans" pitchFamily="2" charset="77"/>
              </a:rPr>
              <a:t>2014 - </a:t>
            </a:r>
            <a:r>
              <a:rPr lang="en-US" sz="2600" dirty="0" err="1">
                <a:solidFill>
                  <a:schemeClr val="tx1"/>
                </a:solidFill>
                <a:latin typeface="DM Sans" pitchFamily="2" charset="77"/>
              </a:rPr>
              <a:t>Bahdanau</a:t>
            </a:r>
            <a:r>
              <a:rPr lang="en-US" sz="2600" dirty="0">
                <a:solidFill>
                  <a:schemeClr val="tx1"/>
                </a:solidFill>
                <a:latin typeface="DM Sans" pitchFamily="2" charset="77"/>
              </a:rPr>
              <a:t> et al</a:t>
            </a:r>
          </a:p>
        </p:txBody>
      </p:sp>
      <p:pic>
        <p:nvPicPr>
          <p:cNvPr id="4" name="Picture 3" descr="A diagram of a machine&#10;&#10;AI-generated content may be incorrect.">
            <a:extLst>
              <a:ext uri="{FF2B5EF4-FFF2-40B4-BE49-F238E27FC236}">
                <a16:creationId xmlns:a16="http://schemas.microsoft.com/office/drawing/2014/main" id="{917DE085-96CD-0BCB-6653-9E3D822B9C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304" y="1977433"/>
            <a:ext cx="8951495" cy="7617812"/>
          </a:xfrm>
          <a:prstGeom prst="rect">
            <a:avLst/>
          </a:prstGeom>
        </p:spPr>
      </p:pic>
      <p:sp>
        <p:nvSpPr>
          <p:cNvPr id="5" name="Rectangle 4">
            <a:extLst>
              <a:ext uri="{FF2B5EF4-FFF2-40B4-BE49-F238E27FC236}">
                <a16:creationId xmlns:a16="http://schemas.microsoft.com/office/drawing/2014/main" id="{E5CA2243-6520-48F2-3381-2D426C33DC39}"/>
              </a:ext>
            </a:extLst>
          </p:cNvPr>
          <p:cNvSpPr/>
          <p:nvPr/>
        </p:nvSpPr>
        <p:spPr>
          <a:xfrm>
            <a:off x="8943473" y="2229853"/>
            <a:ext cx="7628021" cy="580724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DM Sans" pitchFamily="2" charset="77"/>
              </a:rPr>
              <a:t>Previously in sequence models like RNNs, the </a:t>
            </a:r>
            <a:r>
              <a:rPr lang="en-US" b="1" dirty="0">
                <a:solidFill>
                  <a:schemeClr val="tx1"/>
                </a:solidFill>
                <a:latin typeface="DM Sans" pitchFamily="2" charset="77"/>
              </a:rPr>
              <a:t>final hidden state</a:t>
            </a:r>
            <a:r>
              <a:rPr lang="en-US" dirty="0">
                <a:solidFill>
                  <a:schemeClr val="tx1"/>
                </a:solidFill>
                <a:latin typeface="DM Sans" pitchFamily="2" charset="77"/>
              </a:rPr>
              <a:t> (from the last word) was used to summarize the entire input sentence and generate the output. But this caused problems for long sentences, because earlier information could be forgotten.</a:t>
            </a:r>
          </a:p>
          <a:p>
            <a:endParaRPr lang="en-US" dirty="0">
              <a:solidFill>
                <a:schemeClr val="tx1"/>
              </a:solidFill>
              <a:latin typeface="DM Sans" pitchFamily="2" charset="77"/>
            </a:endParaRPr>
          </a:p>
          <a:p>
            <a:r>
              <a:rPr lang="en-US" dirty="0">
                <a:solidFill>
                  <a:schemeClr val="tx1"/>
                </a:solidFill>
                <a:latin typeface="DM Sans" pitchFamily="2" charset="77"/>
              </a:rPr>
              <a:t>Each input word is processed using a </a:t>
            </a:r>
            <a:r>
              <a:rPr lang="en-US" b="1" dirty="0">
                <a:solidFill>
                  <a:schemeClr val="tx1"/>
                </a:solidFill>
                <a:latin typeface="DM Sans" pitchFamily="2" charset="77"/>
              </a:rPr>
              <a:t>bidirectional RNN</a:t>
            </a:r>
            <a:r>
              <a:rPr lang="en-US" dirty="0">
                <a:solidFill>
                  <a:schemeClr val="tx1"/>
                </a:solidFill>
                <a:latin typeface="DM Sans" pitchFamily="2" charset="77"/>
              </a:rPr>
              <a:t>, which captures information from both the </a:t>
            </a:r>
            <a:r>
              <a:rPr lang="en-US" b="1" dirty="0">
                <a:solidFill>
                  <a:schemeClr val="tx1"/>
                </a:solidFill>
                <a:latin typeface="DM Sans" pitchFamily="2" charset="77"/>
              </a:rPr>
              <a:t>left (past)</a:t>
            </a:r>
            <a:r>
              <a:rPr lang="en-US" dirty="0">
                <a:solidFill>
                  <a:schemeClr val="tx1"/>
                </a:solidFill>
                <a:latin typeface="DM Sans" pitchFamily="2" charset="77"/>
              </a:rPr>
              <a:t> and </a:t>
            </a:r>
            <a:r>
              <a:rPr lang="en-US" b="1" dirty="0">
                <a:solidFill>
                  <a:schemeClr val="tx1"/>
                </a:solidFill>
                <a:latin typeface="DM Sans" pitchFamily="2" charset="77"/>
              </a:rPr>
              <a:t>right (future)</a:t>
            </a:r>
            <a:r>
              <a:rPr lang="en-US" dirty="0">
                <a:solidFill>
                  <a:schemeClr val="tx1"/>
                </a:solidFill>
                <a:latin typeface="DM Sans" pitchFamily="2" charset="77"/>
              </a:rPr>
              <a:t>, creating hidden states like h(1), h(2), ..., h(T) by </a:t>
            </a:r>
            <a:r>
              <a:rPr lang="en-US" b="1" dirty="0">
                <a:solidFill>
                  <a:schemeClr val="tx1"/>
                </a:solidFill>
                <a:latin typeface="DM Sans" pitchFamily="2" charset="77"/>
              </a:rPr>
              <a:t>concatenating</a:t>
            </a:r>
            <a:r>
              <a:rPr lang="en-US" dirty="0">
                <a:solidFill>
                  <a:schemeClr val="tx1"/>
                </a:solidFill>
                <a:latin typeface="DM Sans" pitchFamily="2" charset="77"/>
              </a:rPr>
              <a:t> forward and backward states.</a:t>
            </a:r>
          </a:p>
          <a:p>
            <a:endParaRPr lang="en-US" dirty="0">
              <a:solidFill>
                <a:schemeClr val="tx1"/>
              </a:solidFill>
              <a:latin typeface="DM Sans" pitchFamily="2" charset="77"/>
            </a:endParaRPr>
          </a:p>
          <a:p>
            <a:r>
              <a:rPr lang="en-US" dirty="0">
                <a:solidFill>
                  <a:schemeClr val="tx1"/>
                </a:solidFill>
                <a:latin typeface="DM Sans" pitchFamily="2" charset="77"/>
              </a:rPr>
              <a:t>At each output step (e.g., generating the second word), the model computes </a:t>
            </a:r>
            <a:r>
              <a:rPr lang="en-US" b="1" dirty="0">
                <a:solidFill>
                  <a:schemeClr val="tx1"/>
                </a:solidFill>
                <a:latin typeface="DM Sans" pitchFamily="2" charset="77"/>
              </a:rPr>
              <a:t>attention scores</a:t>
            </a:r>
            <a:r>
              <a:rPr lang="en-US" dirty="0">
                <a:solidFill>
                  <a:schemeClr val="tx1"/>
                </a:solidFill>
                <a:latin typeface="DM Sans" pitchFamily="2" charset="77"/>
              </a:rPr>
              <a:t> (</a:t>
            </a:r>
            <a:r>
              <a:rPr lang="el-GR" dirty="0">
                <a:solidFill>
                  <a:schemeClr val="tx1"/>
                </a:solidFill>
              </a:rPr>
              <a:t>α₂,₁, α₂,₂, ..., α₂,</a:t>
            </a:r>
            <a:r>
              <a:rPr lang="en-US" dirty="0">
                <a:solidFill>
                  <a:schemeClr val="tx1"/>
                </a:solidFill>
                <a:latin typeface="DM Sans" pitchFamily="2" charset="77"/>
              </a:rPr>
              <a:t>T) for each input hidden state, showing how relevant each one is to the current output word.</a:t>
            </a:r>
          </a:p>
          <a:p>
            <a:endParaRPr lang="en-US" dirty="0">
              <a:solidFill>
                <a:schemeClr val="tx1"/>
              </a:solidFill>
              <a:latin typeface="DM Sans" pitchFamily="2" charset="77"/>
            </a:endParaRPr>
          </a:p>
          <a:p>
            <a:r>
              <a:rPr lang="en-US" dirty="0">
                <a:solidFill>
                  <a:schemeClr val="tx1"/>
                </a:solidFill>
                <a:latin typeface="DM Sans" pitchFamily="2" charset="77"/>
              </a:rPr>
              <a:t>These scores are used to create a </a:t>
            </a:r>
            <a:r>
              <a:rPr lang="en-US" b="1" dirty="0">
                <a:solidFill>
                  <a:schemeClr val="tx1"/>
                </a:solidFill>
                <a:latin typeface="DM Sans" pitchFamily="2" charset="77"/>
              </a:rPr>
              <a:t>context vector c₂</a:t>
            </a:r>
            <a:r>
              <a:rPr lang="en-US" dirty="0">
                <a:solidFill>
                  <a:schemeClr val="tx1"/>
                </a:solidFill>
                <a:latin typeface="DM Sans" pitchFamily="2" charset="77"/>
              </a:rPr>
              <a:t>, which is a weighted sum of the input hidden states.</a:t>
            </a:r>
          </a:p>
          <a:p>
            <a:endParaRPr lang="en-US" dirty="0">
              <a:solidFill>
                <a:schemeClr val="tx1"/>
              </a:solidFill>
              <a:latin typeface="DM Sans" pitchFamily="2" charset="77"/>
            </a:endParaRPr>
          </a:p>
          <a:p>
            <a:r>
              <a:rPr lang="en-US" dirty="0">
                <a:solidFill>
                  <a:schemeClr val="tx1"/>
                </a:solidFill>
                <a:latin typeface="DM Sans" pitchFamily="2" charset="77"/>
              </a:rPr>
              <a:t>This context vector is then used along with the decoder’s state to produce the output word O(2).</a:t>
            </a:r>
          </a:p>
          <a:p>
            <a:endParaRPr lang="en-US" dirty="0">
              <a:solidFill>
                <a:schemeClr val="tx1"/>
              </a:solidFill>
              <a:latin typeface="DM Sans" pitchFamily="2" charset="77"/>
            </a:endParaRPr>
          </a:p>
          <a:p>
            <a:endParaRPr lang="en-US" dirty="0">
              <a:solidFill>
                <a:schemeClr val="tx1"/>
              </a:solidFill>
              <a:latin typeface="DM Sans" pitchFamily="2" charset="77"/>
            </a:endParaRPr>
          </a:p>
        </p:txBody>
      </p:sp>
    </p:spTree>
    <p:extLst>
      <p:ext uri="{BB962C8B-B14F-4D97-AF65-F5344CB8AC3E}">
        <p14:creationId xmlns:p14="http://schemas.microsoft.com/office/powerpoint/2010/main" val="1065061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51C07-E551-3D04-7D0E-C6265FBB7A5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6CE1E94-6597-B630-D923-41598D90D922}"/>
              </a:ext>
            </a:extLst>
          </p:cNvPr>
          <p:cNvSpPr/>
          <p:nvPr/>
        </p:nvSpPr>
        <p:spPr>
          <a:xfrm>
            <a:off x="497305" y="304800"/>
            <a:ext cx="13667874" cy="139566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600" dirty="0">
                <a:solidFill>
                  <a:schemeClr val="tx1"/>
                </a:solidFill>
                <a:latin typeface="DM Sans" pitchFamily="2" charset="77"/>
              </a:rPr>
              <a:t>2017 - Vaswani et al. “Attention Is All You Need”</a:t>
            </a:r>
          </a:p>
        </p:txBody>
      </p:sp>
      <p:sp>
        <p:nvSpPr>
          <p:cNvPr id="5" name="Rectangle 4">
            <a:extLst>
              <a:ext uri="{FF2B5EF4-FFF2-40B4-BE49-F238E27FC236}">
                <a16:creationId xmlns:a16="http://schemas.microsoft.com/office/drawing/2014/main" id="{E1C0EE5D-FA32-FD5A-A661-BBBFD4489F37}"/>
              </a:ext>
            </a:extLst>
          </p:cNvPr>
          <p:cNvSpPr/>
          <p:nvPr/>
        </p:nvSpPr>
        <p:spPr>
          <a:xfrm>
            <a:off x="8943473" y="2229853"/>
            <a:ext cx="7628021" cy="712269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DM Sans" pitchFamily="2" charset="77"/>
              </a:rPr>
              <a:t>Self-attention in the Transformer allows each input token to compute a weighted representation of all other tokens in the same input sequence. The 2017 paper outlines this through three key steps, which are illustrated in the diagram:</a:t>
            </a:r>
          </a:p>
          <a:p>
            <a:endParaRPr lang="en-US" dirty="0">
              <a:solidFill>
                <a:schemeClr val="tx1"/>
              </a:solidFill>
              <a:latin typeface="DM Sans" pitchFamily="2" charset="77"/>
            </a:endParaRPr>
          </a:p>
          <a:p>
            <a:r>
              <a:rPr lang="en-US" b="1" dirty="0">
                <a:solidFill>
                  <a:schemeClr val="tx1"/>
                </a:solidFill>
                <a:latin typeface="DM Sans" pitchFamily="2" charset="77"/>
              </a:rPr>
              <a:t>Compute Dot Products:</a:t>
            </a:r>
            <a:br>
              <a:rPr lang="en-US" dirty="0">
                <a:solidFill>
                  <a:schemeClr val="tx1"/>
                </a:solidFill>
                <a:latin typeface="DM Sans" pitchFamily="2" charset="77"/>
              </a:rPr>
            </a:br>
            <a:r>
              <a:rPr lang="en-US" dirty="0">
                <a:solidFill>
                  <a:schemeClr val="tx1"/>
                </a:solidFill>
                <a:latin typeface="DM Sans" pitchFamily="2" charset="77"/>
              </a:rPr>
              <a:t>For each input token, we compare it to every other token in the same sequence by computing the dot product between their projected vectors (queries and keys). Since both sets (queries and keys) come from the same sequence, this forms a matrix of attention scores where each token "attends" to every other token — including itself.</a:t>
            </a:r>
          </a:p>
          <a:p>
            <a:endParaRPr lang="en-US" dirty="0">
              <a:solidFill>
                <a:schemeClr val="tx1"/>
              </a:solidFill>
              <a:latin typeface="DM Sans" pitchFamily="2" charset="77"/>
            </a:endParaRPr>
          </a:p>
          <a:p>
            <a:r>
              <a:rPr lang="en-US" b="1" dirty="0">
                <a:solidFill>
                  <a:schemeClr val="tx1"/>
                </a:solidFill>
                <a:latin typeface="DM Sans" pitchFamily="2" charset="77"/>
              </a:rPr>
              <a:t>Apply </a:t>
            </a:r>
            <a:r>
              <a:rPr lang="en-US" b="1" dirty="0" err="1">
                <a:solidFill>
                  <a:schemeClr val="tx1"/>
                </a:solidFill>
                <a:latin typeface="DM Sans" pitchFamily="2" charset="77"/>
              </a:rPr>
              <a:t>Softmax</a:t>
            </a:r>
            <a:r>
              <a:rPr lang="en-US" b="1" dirty="0">
                <a:solidFill>
                  <a:schemeClr val="tx1"/>
                </a:solidFill>
                <a:latin typeface="DM Sans" pitchFamily="2" charset="77"/>
              </a:rPr>
              <a:t>:</a:t>
            </a:r>
            <a:br>
              <a:rPr lang="en-US" dirty="0">
                <a:solidFill>
                  <a:schemeClr val="tx1"/>
                </a:solidFill>
                <a:latin typeface="DM Sans" pitchFamily="2" charset="77"/>
              </a:rPr>
            </a:br>
            <a:r>
              <a:rPr lang="en-US" dirty="0">
                <a:solidFill>
                  <a:schemeClr val="tx1"/>
                </a:solidFill>
                <a:latin typeface="DM Sans" pitchFamily="2" charset="77"/>
              </a:rPr>
              <a:t>These raw dot product scores are passed through a </a:t>
            </a:r>
            <a:r>
              <a:rPr lang="en-US" dirty="0" err="1">
                <a:solidFill>
                  <a:schemeClr val="tx1"/>
                </a:solidFill>
                <a:latin typeface="DM Sans" pitchFamily="2" charset="77"/>
              </a:rPr>
              <a:t>softmax</a:t>
            </a:r>
            <a:r>
              <a:rPr lang="en-US" dirty="0">
                <a:solidFill>
                  <a:schemeClr val="tx1"/>
                </a:solidFill>
                <a:latin typeface="DM Sans" pitchFamily="2" charset="77"/>
              </a:rPr>
              <a:t> function, turning them into attention weights — a probability distribution that highlights which tokens are most relevant to each one.</a:t>
            </a:r>
          </a:p>
          <a:p>
            <a:endParaRPr lang="en-US" b="1" dirty="0">
              <a:solidFill>
                <a:schemeClr val="tx1"/>
              </a:solidFill>
              <a:latin typeface="DM Sans" pitchFamily="2" charset="77"/>
            </a:endParaRPr>
          </a:p>
          <a:p>
            <a:r>
              <a:rPr lang="en-US" b="1" dirty="0">
                <a:solidFill>
                  <a:schemeClr val="tx1"/>
                </a:solidFill>
                <a:latin typeface="DM Sans" pitchFamily="2" charset="77"/>
              </a:rPr>
              <a:t>Weighted Sum of Values:</a:t>
            </a:r>
            <a:br>
              <a:rPr lang="en-US" dirty="0">
                <a:solidFill>
                  <a:schemeClr val="tx1"/>
                </a:solidFill>
                <a:latin typeface="DM Sans" pitchFamily="2" charset="77"/>
              </a:rPr>
            </a:br>
            <a:r>
              <a:rPr lang="en-US" dirty="0">
                <a:solidFill>
                  <a:schemeClr val="tx1"/>
                </a:solidFill>
                <a:latin typeface="DM Sans" pitchFamily="2" charset="77"/>
              </a:rPr>
              <a:t>Finally, each token computes its output vector by taking a weighted sum of the value vectors, using the attention weights from step 2. This results in a context-aware embedding, where each token now reflects information from the entire sequence.</a:t>
            </a:r>
          </a:p>
          <a:p>
            <a:endParaRPr lang="en-US" dirty="0">
              <a:solidFill>
                <a:schemeClr val="tx1"/>
              </a:solidFill>
              <a:latin typeface="DM Sans" pitchFamily="2" charset="77"/>
            </a:endParaRPr>
          </a:p>
          <a:p>
            <a:endParaRPr lang="en-US" dirty="0">
              <a:solidFill>
                <a:schemeClr val="tx1"/>
              </a:solidFill>
              <a:latin typeface="DM Sans" pitchFamily="2" charset="77"/>
            </a:endParaRPr>
          </a:p>
        </p:txBody>
      </p:sp>
      <p:pic>
        <p:nvPicPr>
          <p:cNvPr id="6" name="Picture 5">
            <a:extLst>
              <a:ext uri="{FF2B5EF4-FFF2-40B4-BE49-F238E27FC236}">
                <a16:creationId xmlns:a16="http://schemas.microsoft.com/office/drawing/2014/main" id="{3B3B5677-CEA7-9F24-6F7F-61A2485B7B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304" y="2107866"/>
            <a:ext cx="7470803" cy="7373018"/>
          </a:xfrm>
          <a:prstGeom prst="rect">
            <a:avLst/>
          </a:prstGeom>
        </p:spPr>
      </p:pic>
    </p:spTree>
    <p:extLst>
      <p:ext uri="{BB962C8B-B14F-4D97-AF65-F5344CB8AC3E}">
        <p14:creationId xmlns:p14="http://schemas.microsoft.com/office/powerpoint/2010/main" val="2472399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B67821-30FA-E948-81F7-FA07BBDA8EC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6B3A98C-570B-60E7-9FE8-AE98F5DDCF1E}"/>
              </a:ext>
            </a:extLst>
          </p:cNvPr>
          <p:cNvSpPr/>
          <p:nvPr/>
        </p:nvSpPr>
        <p:spPr>
          <a:xfrm>
            <a:off x="8346" y="12457"/>
            <a:ext cx="18411099" cy="10286754"/>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7" name="Picture 6" descr="A screenshot of a computer&#10;&#10;AI-generated content may be incorrect.">
            <a:extLst>
              <a:ext uri="{FF2B5EF4-FFF2-40B4-BE49-F238E27FC236}">
                <a16:creationId xmlns:a16="http://schemas.microsoft.com/office/drawing/2014/main" id="{4EDEF79B-48BD-A4DF-A825-411A8E5A8A0B}"/>
              </a:ext>
            </a:extLst>
          </p:cNvPr>
          <p:cNvPicPr>
            <a:picLocks noChangeAspect="1"/>
          </p:cNvPicPr>
          <p:nvPr/>
        </p:nvPicPr>
        <p:blipFill>
          <a:blip r:embed="rId4"/>
          <a:stretch>
            <a:fillRect/>
          </a:stretch>
        </p:blipFill>
        <p:spPr>
          <a:xfrm>
            <a:off x="520410" y="1467853"/>
            <a:ext cx="9490881" cy="6092282"/>
          </a:xfrm>
          <a:prstGeom prst="rect">
            <a:avLst/>
          </a:prstGeom>
        </p:spPr>
      </p:pic>
      <p:pic>
        <p:nvPicPr>
          <p:cNvPr id="4" name="Picture 3" descr="A white background with blue text&#10;&#10;AI-generated content may be incorrect.">
            <a:extLst>
              <a:ext uri="{FF2B5EF4-FFF2-40B4-BE49-F238E27FC236}">
                <a16:creationId xmlns:a16="http://schemas.microsoft.com/office/drawing/2014/main" id="{1660E86D-B229-91B0-A85D-FBDB658F33C0}"/>
              </a:ext>
            </a:extLst>
          </p:cNvPr>
          <p:cNvPicPr>
            <a:picLocks noChangeAspect="1"/>
          </p:cNvPicPr>
          <p:nvPr/>
        </p:nvPicPr>
        <p:blipFill>
          <a:blip r:embed="rId5"/>
          <a:stretch>
            <a:fillRect/>
          </a:stretch>
        </p:blipFill>
        <p:spPr>
          <a:xfrm>
            <a:off x="10005798" y="594157"/>
            <a:ext cx="3921035" cy="3672827"/>
          </a:xfrm>
          <a:prstGeom prst="rect">
            <a:avLst/>
          </a:prstGeom>
        </p:spPr>
      </p:pic>
      <p:pic>
        <p:nvPicPr>
          <p:cNvPr id="6" name="Picture 5" descr="A screenshot of a cellphone&#10;&#10;AI-generated content may be incorrect.">
            <a:extLst>
              <a:ext uri="{FF2B5EF4-FFF2-40B4-BE49-F238E27FC236}">
                <a16:creationId xmlns:a16="http://schemas.microsoft.com/office/drawing/2014/main" id="{955E396A-5572-FFBC-3489-8CE8416A7DC4}"/>
              </a:ext>
            </a:extLst>
          </p:cNvPr>
          <p:cNvPicPr>
            <a:picLocks noChangeAspect="1"/>
          </p:cNvPicPr>
          <p:nvPr/>
        </p:nvPicPr>
        <p:blipFill>
          <a:blip r:embed="rId6"/>
          <a:stretch>
            <a:fillRect/>
          </a:stretch>
        </p:blipFill>
        <p:spPr>
          <a:xfrm>
            <a:off x="10007987" y="4267807"/>
            <a:ext cx="3916854" cy="4753148"/>
          </a:xfrm>
          <a:prstGeom prst="rect">
            <a:avLst/>
          </a:prstGeom>
        </p:spPr>
      </p:pic>
      <p:pic>
        <p:nvPicPr>
          <p:cNvPr id="9" name="Picture 8" descr="A green and white text on a green background&#10;&#10;AI-generated content may be incorrect.">
            <a:extLst>
              <a:ext uri="{FF2B5EF4-FFF2-40B4-BE49-F238E27FC236}">
                <a16:creationId xmlns:a16="http://schemas.microsoft.com/office/drawing/2014/main" id="{2567AF8E-2BA6-23AC-EA89-9D52B2411526}"/>
              </a:ext>
            </a:extLst>
          </p:cNvPr>
          <p:cNvPicPr>
            <a:picLocks noChangeAspect="1"/>
          </p:cNvPicPr>
          <p:nvPr/>
        </p:nvPicPr>
        <p:blipFill>
          <a:blip r:embed="rId7"/>
          <a:stretch>
            <a:fillRect/>
          </a:stretch>
        </p:blipFill>
        <p:spPr>
          <a:xfrm>
            <a:off x="13925003" y="2434166"/>
            <a:ext cx="3631735" cy="4143312"/>
          </a:xfrm>
          <a:prstGeom prst="rect">
            <a:avLst/>
          </a:prstGeom>
        </p:spPr>
      </p:pic>
      <p:pic>
        <p:nvPicPr>
          <p:cNvPr id="11" name="Picture 10" descr="A close-up of a text&#10;&#10;AI-generated content may be incorrect.">
            <a:extLst>
              <a:ext uri="{FF2B5EF4-FFF2-40B4-BE49-F238E27FC236}">
                <a16:creationId xmlns:a16="http://schemas.microsoft.com/office/drawing/2014/main" id="{8937CA06-86EE-73B7-E179-C296EF8EE55D}"/>
              </a:ext>
            </a:extLst>
          </p:cNvPr>
          <p:cNvPicPr>
            <a:picLocks noChangeAspect="1"/>
          </p:cNvPicPr>
          <p:nvPr/>
        </p:nvPicPr>
        <p:blipFill>
          <a:blip r:embed="rId8"/>
          <a:stretch>
            <a:fillRect/>
          </a:stretch>
        </p:blipFill>
        <p:spPr>
          <a:xfrm>
            <a:off x="2471919" y="8095811"/>
            <a:ext cx="5081785" cy="1842603"/>
          </a:xfrm>
          <a:prstGeom prst="rect">
            <a:avLst/>
          </a:prstGeom>
        </p:spPr>
      </p:pic>
      <p:sp>
        <p:nvSpPr>
          <p:cNvPr id="12" name="Freeform 12">
            <a:extLst>
              <a:ext uri="{FF2B5EF4-FFF2-40B4-BE49-F238E27FC236}">
                <a16:creationId xmlns:a16="http://schemas.microsoft.com/office/drawing/2014/main" id="{1A013F2E-90F9-C114-E701-0855354E2399}"/>
              </a:ext>
            </a:extLst>
          </p:cNvPr>
          <p:cNvSpPr/>
          <p:nvPr/>
        </p:nvSpPr>
        <p:spPr>
          <a:xfrm>
            <a:off x="1028700" y="402719"/>
            <a:ext cx="1235985" cy="1235985"/>
          </a:xfrm>
          <a:custGeom>
            <a:avLst/>
            <a:gdLst/>
            <a:ahLst/>
            <a:cxnLst/>
            <a:rect l="l" t="t" r="r" b="b"/>
            <a:pathLst>
              <a:path w="1235985" h="1235985">
                <a:moveTo>
                  <a:pt x="0" y="0"/>
                </a:moveTo>
                <a:lnTo>
                  <a:pt x="1235985" y="0"/>
                </a:lnTo>
                <a:lnTo>
                  <a:pt x="1235985" y="1235986"/>
                </a:lnTo>
                <a:lnTo>
                  <a:pt x="0" y="1235986"/>
                </a:lnTo>
                <a:lnTo>
                  <a:pt x="0" y="0"/>
                </a:lnTo>
                <a:close/>
              </a:path>
            </a:pathLst>
          </a:custGeom>
          <a:blipFill>
            <a:blip r:embed="rId9"/>
            <a:stretch>
              <a:fillRect/>
            </a:stretch>
          </a:blipFill>
        </p:spPr>
        <p:txBody>
          <a:bodyPr/>
          <a:lstStyle/>
          <a:p>
            <a:endParaRPr lang="en-US"/>
          </a:p>
        </p:txBody>
      </p:sp>
    </p:spTree>
    <p:extLst>
      <p:ext uri="{BB962C8B-B14F-4D97-AF65-F5344CB8AC3E}">
        <p14:creationId xmlns:p14="http://schemas.microsoft.com/office/powerpoint/2010/main" val="624087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A6965-348E-10E9-9699-C96A601377A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654CE8D-B3FD-F6B5-8A9D-989A89C8811A}"/>
              </a:ext>
            </a:extLst>
          </p:cNvPr>
          <p:cNvSpPr/>
          <p:nvPr/>
        </p:nvSpPr>
        <p:spPr>
          <a:xfrm>
            <a:off x="8346" y="12457"/>
            <a:ext cx="18411099" cy="10286754"/>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D5C59C63-0442-3707-A708-A4EC79A01B12}"/>
              </a:ext>
            </a:extLst>
          </p:cNvPr>
          <p:cNvSpPr/>
          <p:nvPr/>
        </p:nvSpPr>
        <p:spPr>
          <a:xfrm>
            <a:off x="1028700" y="402719"/>
            <a:ext cx="1235985" cy="1235985"/>
          </a:xfrm>
          <a:custGeom>
            <a:avLst/>
            <a:gdLst/>
            <a:ahLst/>
            <a:cxnLst/>
            <a:rect l="l" t="t" r="r" b="b"/>
            <a:pathLst>
              <a:path w="1235985" h="1235985">
                <a:moveTo>
                  <a:pt x="0" y="0"/>
                </a:moveTo>
                <a:lnTo>
                  <a:pt x="1235985" y="0"/>
                </a:lnTo>
                <a:lnTo>
                  <a:pt x="1235985" y="1235986"/>
                </a:lnTo>
                <a:lnTo>
                  <a:pt x="0" y="1235986"/>
                </a:lnTo>
                <a:lnTo>
                  <a:pt x="0" y="0"/>
                </a:lnTo>
                <a:close/>
              </a:path>
            </a:pathLst>
          </a:custGeom>
          <a:blipFill>
            <a:blip r:embed="rId4"/>
            <a:stretch>
              <a:fillRect/>
            </a:stretch>
          </a:blipFill>
        </p:spPr>
        <p:txBody>
          <a:bodyPr/>
          <a:lstStyle/>
          <a:p>
            <a:endParaRPr lang="en-US"/>
          </a:p>
        </p:txBody>
      </p:sp>
      <p:pic>
        <p:nvPicPr>
          <p:cNvPr id="7" name="Picture 6" descr="A screenshot of a computer&#10;&#10;AI-generated content may be incorrect.">
            <a:extLst>
              <a:ext uri="{FF2B5EF4-FFF2-40B4-BE49-F238E27FC236}">
                <a16:creationId xmlns:a16="http://schemas.microsoft.com/office/drawing/2014/main" id="{A3B0CF70-31C0-70E8-5F60-CB752EA2034B}"/>
              </a:ext>
            </a:extLst>
          </p:cNvPr>
          <p:cNvPicPr>
            <a:picLocks noChangeAspect="1"/>
          </p:cNvPicPr>
          <p:nvPr/>
        </p:nvPicPr>
        <p:blipFill>
          <a:blip r:embed="rId5"/>
          <a:stretch>
            <a:fillRect/>
          </a:stretch>
        </p:blipFill>
        <p:spPr>
          <a:xfrm>
            <a:off x="18805" y="4155"/>
            <a:ext cx="9490881" cy="6092282"/>
          </a:xfrm>
          <a:prstGeom prst="rect">
            <a:avLst/>
          </a:prstGeom>
        </p:spPr>
      </p:pic>
      <p:pic>
        <p:nvPicPr>
          <p:cNvPr id="17" name="Picture 16" descr="A screenshot of a computer&#10;&#10;AI-generated content may be incorrect.">
            <a:extLst>
              <a:ext uri="{FF2B5EF4-FFF2-40B4-BE49-F238E27FC236}">
                <a16:creationId xmlns:a16="http://schemas.microsoft.com/office/drawing/2014/main" id="{38C17CA9-6090-5A5D-48AF-F48B83594F54}"/>
              </a:ext>
            </a:extLst>
          </p:cNvPr>
          <p:cNvPicPr>
            <a:picLocks noChangeAspect="1"/>
          </p:cNvPicPr>
          <p:nvPr/>
        </p:nvPicPr>
        <p:blipFill>
          <a:blip r:embed="rId6"/>
          <a:stretch>
            <a:fillRect/>
          </a:stretch>
        </p:blipFill>
        <p:spPr>
          <a:xfrm>
            <a:off x="7586084" y="3520709"/>
            <a:ext cx="10699819" cy="6183564"/>
          </a:xfrm>
          <a:prstGeom prst="rect">
            <a:avLst/>
          </a:prstGeom>
        </p:spPr>
      </p:pic>
    </p:spTree>
    <p:extLst>
      <p:ext uri="{BB962C8B-B14F-4D97-AF65-F5344CB8AC3E}">
        <p14:creationId xmlns:p14="http://schemas.microsoft.com/office/powerpoint/2010/main" val="388618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83ADC-2DCE-2067-8113-A07850C49AA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4FFCD2C-3896-29CC-F07A-157F1FA50156}"/>
              </a:ext>
            </a:extLst>
          </p:cNvPr>
          <p:cNvSpPr/>
          <p:nvPr/>
        </p:nvSpPr>
        <p:spPr>
          <a:xfrm>
            <a:off x="-65661" y="-61550"/>
            <a:ext cx="18411099" cy="10286754"/>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a:extLst>
              <a:ext uri="{FF2B5EF4-FFF2-40B4-BE49-F238E27FC236}">
                <a16:creationId xmlns:a16="http://schemas.microsoft.com/office/drawing/2014/main" id="{FED55FE0-15B0-1762-C67C-BDA7550CE6E1}"/>
              </a:ext>
            </a:extLst>
          </p:cNvPr>
          <p:cNvSpPr txBox="1"/>
          <p:nvPr/>
        </p:nvSpPr>
        <p:spPr>
          <a:xfrm>
            <a:off x="1028700" y="3289454"/>
            <a:ext cx="7072639" cy="1020985"/>
          </a:xfrm>
          <a:prstGeom prst="rect">
            <a:avLst/>
          </a:prstGeom>
        </p:spPr>
        <p:txBody>
          <a:bodyPr lIns="0" tIns="0" rIns="0" bIns="0" rtlCol="0" anchor="t">
            <a:spAutoFit/>
          </a:bodyPr>
          <a:lstStyle/>
          <a:p>
            <a:pPr algn="l">
              <a:lnSpc>
                <a:spcPts val="8400"/>
              </a:lnSpc>
            </a:pPr>
            <a:r>
              <a:rPr lang="en-US" sz="6000" b="1">
                <a:solidFill>
                  <a:srgbClr val="343434"/>
                </a:solidFill>
                <a:latin typeface="Cooper Hewitt Bold"/>
                <a:ea typeface="Cooper Hewitt Bold"/>
                <a:cs typeface="Cooper Hewitt Bold"/>
                <a:sym typeface="Cooper Hewitt Bold"/>
              </a:rPr>
              <a:t>MOTIVATION</a:t>
            </a:r>
          </a:p>
        </p:txBody>
      </p:sp>
      <p:sp>
        <p:nvSpPr>
          <p:cNvPr id="9" name="TextBox 9">
            <a:extLst>
              <a:ext uri="{FF2B5EF4-FFF2-40B4-BE49-F238E27FC236}">
                <a16:creationId xmlns:a16="http://schemas.microsoft.com/office/drawing/2014/main" id="{C712DFFB-9AD6-3170-08F0-720C29F5762C}"/>
              </a:ext>
            </a:extLst>
          </p:cNvPr>
          <p:cNvSpPr txBox="1"/>
          <p:nvPr/>
        </p:nvSpPr>
        <p:spPr>
          <a:xfrm>
            <a:off x="576434" y="4308786"/>
            <a:ext cx="10901791" cy="4878964"/>
          </a:xfrm>
          <a:prstGeom prst="rect">
            <a:avLst/>
          </a:prstGeom>
        </p:spPr>
        <p:txBody>
          <a:bodyPr wrap="square" lIns="0" tIns="0" rIns="0" bIns="0" rtlCol="0" anchor="t">
            <a:spAutoFit/>
          </a:bodyPr>
          <a:lstStyle/>
          <a:p>
            <a:pPr algn="just"/>
            <a:endParaRPr lang="en-US">
              <a:sym typeface="DM Sans"/>
            </a:endParaRPr>
          </a:p>
          <a:p>
            <a:pPr marL="285750" indent="-285750" algn="just">
              <a:buFont typeface="Arial"/>
              <a:buChar char="•"/>
            </a:pPr>
            <a:r>
              <a:rPr lang="en-US" sz="2800" b="1">
                <a:solidFill>
                  <a:srgbClr val="343434"/>
                </a:solidFill>
                <a:ea typeface="+mn-lt"/>
                <a:cs typeface="+mn-lt"/>
                <a:sym typeface="DM Sans"/>
              </a:rPr>
              <a:t>Foundation of modern AI</a:t>
            </a:r>
            <a:r>
              <a:rPr lang="en-US" sz="2800">
                <a:solidFill>
                  <a:srgbClr val="343434"/>
                </a:solidFill>
                <a:ea typeface="+mn-lt"/>
                <a:cs typeface="+mn-lt"/>
                <a:sym typeface="DM Sans"/>
              </a:rPr>
              <a:t>: Attention is the cornerstone of transformer architectures powering LLMs like GPT, Claude, and BERT</a:t>
            </a:r>
            <a:endParaRPr lang="en-US" sz="3200">
              <a:ea typeface="Calibri"/>
              <a:cs typeface="Calibri"/>
            </a:endParaRPr>
          </a:p>
          <a:p>
            <a:pPr marL="285750" indent="-285750" algn="just">
              <a:buFont typeface="Arial"/>
              <a:buChar char="•"/>
            </a:pPr>
            <a:endParaRPr lang="en-US" sz="2800">
              <a:solidFill>
                <a:srgbClr val="343434"/>
              </a:solidFill>
              <a:ea typeface="+mn-lt"/>
              <a:cs typeface="+mn-lt"/>
              <a:sym typeface="DM Sans"/>
            </a:endParaRPr>
          </a:p>
          <a:p>
            <a:pPr marL="285750" indent="-285750" algn="just">
              <a:buFont typeface="Arial"/>
              <a:buChar char="•"/>
            </a:pPr>
            <a:r>
              <a:rPr lang="en-US" sz="2800" b="1">
                <a:solidFill>
                  <a:srgbClr val="343434"/>
                </a:solidFill>
                <a:ea typeface="+mn-lt"/>
                <a:cs typeface="+mn-lt"/>
                <a:sym typeface="DM Sans"/>
              </a:rPr>
              <a:t>Computational bottleneck</a:t>
            </a:r>
            <a:r>
              <a:rPr lang="en-US" sz="2800">
                <a:solidFill>
                  <a:srgbClr val="343434"/>
                </a:solidFill>
                <a:ea typeface="+mn-lt"/>
                <a:cs typeface="+mn-lt"/>
                <a:sym typeface="DM Sans"/>
              </a:rPr>
              <a:t>: As model sizes grow, attention computation becomes increasingly expensive </a:t>
            </a:r>
            <a:endParaRPr lang="en-US" sz="3200">
              <a:ea typeface="Calibri"/>
              <a:cs typeface="Calibri"/>
            </a:endParaRPr>
          </a:p>
          <a:p>
            <a:pPr marL="742950" lvl="1" indent="-285750" algn="just">
              <a:buFont typeface="Arial"/>
              <a:buChar char="•"/>
            </a:pPr>
            <a:r>
              <a:rPr lang="en-US" sz="2800">
                <a:solidFill>
                  <a:srgbClr val="343434"/>
                </a:solidFill>
                <a:ea typeface="+mn-lt"/>
                <a:cs typeface="+mn-lt"/>
                <a:sym typeface="DM Sans"/>
              </a:rPr>
              <a:t>Processing sequences of length N requires O(N²) memory and computation</a:t>
            </a:r>
            <a:endParaRPr lang="en-US" sz="3200">
              <a:ea typeface="Calibri"/>
              <a:cs typeface="Calibri"/>
            </a:endParaRPr>
          </a:p>
          <a:p>
            <a:pPr marL="742950" lvl="1" indent="-285750" algn="just">
              <a:buFont typeface="Arial"/>
              <a:buChar char="•"/>
            </a:pPr>
            <a:r>
              <a:rPr lang="en-US" sz="2800">
                <a:solidFill>
                  <a:srgbClr val="343434"/>
                </a:solidFill>
                <a:ea typeface="+mn-lt"/>
                <a:cs typeface="+mn-lt"/>
                <a:sym typeface="DM Sans"/>
              </a:rPr>
              <a:t>For a 2048-token sequence: ~4 million attention pairs per head</a:t>
            </a:r>
            <a:endParaRPr lang="en-US" sz="3200">
              <a:ea typeface="Calibri"/>
              <a:cs typeface="Calibri"/>
            </a:endParaRPr>
          </a:p>
          <a:p>
            <a:pPr marL="742950" lvl="1" indent="-285750" algn="just">
              <a:buFont typeface="Arial"/>
              <a:buChar char="•"/>
            </a:pPr>
            <a:r>
              <a:rPr lang="en-US" sz="2800">
                <a:solidFill>
                  <a:srgbClr val="343434"/>
                </a:solidFill>
                <a:ea typeface="+mn-lt"/>
                <a:cs typeface="+mn-lt"/>
                <a:sym typeface="DM Sans"/>
              </a:rPr>
              <a:t>Modern models have dozens of attention heads across numerous layers</a:t>
            </a:r>
            <a:endParaRPr lang="en-US" sz="2000">
              <a:ea typeface="Calibri"/>
              <a:cs typeface="Calibri"/>
            </a:endParaRPr>
          </a:p>
          <a:p>
            <a:pPr algn="just">
              <a:lnSpc>
                <a:spcPts val="2380"/>
              </a:lnSpc>
            </a:pPr>
            <a:endParaRPr lang="en-US" sz="1700">
              <a:solidFill>
                <a:srgbClr val="343434"/>
              </a:solidFill>
              <a:latin typeface="DM Sans"/>
            </a:endParaRPr>
          </a:p>
        </p:txBody>
      </p:sp>
      <p:sp>
        <p:nvSpPr>
          <p:cNvPr id="12" name="Freeform 12">
            <a:extLst>
              <a:ext uri="{FF2B5EF4-FFF2-40B4-BE49-F238E27FC236}">
                <a16:creationId xmlns:a16="http://schemas.microsoft.com/office/drawing/2014/main" id="{55E960F0-E977-4A20-A5E2-98D05B4FAB98}"/>
              </a:ext>
            </a:extLst>
          </p:cNvPr>
          <p:cNvSpPr/>
          <p:nvPr/>
        </p:nvSpPr>
        <p:spPr>
          <a:xfrm>
            <a:off x="1028700" y="402719"/>
            <a:ext cx="1235985" cy="1235985"/>
          </a:xfrm>
          <a:custGeom>
            <a:avLst/>
            <a:gdLst/>
            <a:ahLst/>
            <a:cxnLst/>
            <a:rect l="l" t="t" r="r" b="b"/>
            <a:pathLst>
              <a:path w="1235985" h="1235985">
                <a:moveTo>
                  <a:pt x="0" y="0"/>
                </a:moveTo>
                <a:lnTo>
                  <a:pt x="1235985" y="0"/>
                </a:lnTo>
                <a:lnTo>
                  <a:pt x="1235985" y="1235986"/>
                </a:lnTo>
                <a:lnTo>
                  <a:pt x="0" y="1235986"/>
                </a:lnTo>
                <a:lnTo>
                  <a:pt x="0" y="0"/>
                </a:lnTo>
                <a:close/>
              </a:path>
            </a:pathLst>
          </a:custGeom>
          <a:blipFill>
            <a:blip r:embed="rId4"/>
            <a:stretch>
              <a:fillRect/>
            </a:stretch>
          </a:blipFill>
        </p:spPr>
        <p:txBody>
          <a:bodyPr/>
          <a:lstStyle/>
          <a:p>
            <a:endParaRPr lang="en-US"/>
          </a:p>
        </p:txBody>
      </p:sp>
      <p:pic>
        <p:nvPicPr>
          <p:cNvPr id="6" name="Picture 5" descr="A table of numbers and letters&#10;&#10;AI-generated content may be incorrect.">
            <a:extLst>
              <a:ext uri="{FF2B5EF4-FFF2-40B4-BE49-F238E27FC236}">
                <a16:creationId xmlns:a16="http://schemas.microsoft.com/office/drawing/2014/main" id="{974B6C41-9BF0-2ABF-0264-0F24785D4F25}"/>
              </a:ext>
            </a:extLst>
          </p:cNvPr>
          <p:cNvPicPr>
            <a:picLocks noChangeAspect="1"/>
          </p:cNvPicPr>
          <p:nvPr/>
        </p:nvPicPr>
        <p:blipFill>
          <a:blip r:embed="rId5"/>
          <a:stretch>
            <a:fillRect/>
          </a:stretch>
        </p:blipFill>
        <p:spPr>
          <a:xfrm>
            <a:off x="12279155" y="0"/>
            <a:ext cx="6006663" cy="5081828"/>
          </a:xfrm>
          <a:prstGeom prst="rect">
            <a:avLst/>
          </a:prstGeom>
        </p:spPr>
      </p:pic>
      <p:pic>
        <p:nvPicPr>
          <p:cNvPr id="7" name="Picture 6" descr="A screen shot of a graph&#10;&#10;AI-generated content may be incorrect.">
            <a:extLst>
              <a:ext uri="{FF2B5EF4-FFF2-40B4-BE49-F238E27FC236}">
                <a16:creationId xmlns:a16="http://schemas.microsoft.com/office/drawing/2014/main" id="{FE652F64-1C8D-A5A2-DE55-E09B62D03761}"/>
              </a:ext>
            </a:extLst>
          </p:cNvPr>
          <p:cNvPicPr>
            <a:picLocks noChangeAspect="1"/>
          </p:cNvPicPr>
          <p:nvPr/>
        </p:nvPicPr>
        <p:blipFill>
          <a:blip r:embed="rId6"/>
          <a:stretch>
            <a:fillRect/>
          </a:stretch>
        </p:blipFill>
        <p:spPr>
          <a:xfrm>
            <a:off x="12273600" y="5081827"/>
            <a:ext cx="6017773" cy="4078620"/>
          </a:xfrm>
          <a:prstGeom prst="rect">
            <a:avLst/>
          </a:prstGeom>
        </p:spPr>
      </p:pic>
    </p:spTree>
    <p:extLst>
      <p:ext uri="{BB962C8B-B14F-4D97-AF65-F5344CB8AC3E}">
        <p14:creationId xmlns:p14="http://schemas.microsoft.com/office/powerpoint/2010/main" val="30951601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2B6BB5-B768-6821-2179-8B54D59C307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DE620D9-A175-60A6-85FB-34E141B999B0}"/>
              </a:ext>
            </a:extLst>
          </p:cNvPr>
          <p:cNvSpPr/>
          <p:nvPr/>
        </p:nvSpPr>
        <p:spPr>
          <a:xfrm>
            <a:off x="8346" y="12457"/>
            <a:ext cx="18411099" cy="10286754"/>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985BDCA8-1A3C-CE91-0832-96D3C9B3EEF9}"/>
              </a:ext>
            </a:extLst>
          </p:cNvPr>
          <p:cNvSpPr/>
          <p:nvPr/>
        </p:nvSpPr>
        <p:spPr>
          <a:xfrm>
            <a:off x="1028700" y="402719"/>
            <a:ext cx="1235985" cy="1235985"/>
          </a:xfrm>
          <a:custGeom>
            <a:avLst/>
            <a:gdLst/>
            <a:ahLst/>
            <a:cxnLst/>
            <a:rect l="l" t="t" r="r" b="b"/>
            <a:pathLst>
              <a:path w="1235985" h="1235985">
                <a:moveTo>
                  <a:pt x="0" y="0"/>
                </a:moveTo>
                <a:lnTo>
                  <a:pt x="1235985" y="0"/>
                </a:lnTo>
                <a:lnTo>
                  <a:pt x="1235985" y="1235986"/>
                </a:lnTo>
                <a:lnTo>
                  <a:pt x="0" y="1235986"/>
                </a:lnTo>
                <a:lnTo>
                  <a:pt x="0" y="0"/>
                </a:lnTo>
                <a:close/>
              </a:path>
            </a:pathLst>
          </a:custGeom>
          <a:blipFill>
            <a:blip r:embed="rId4"/>
            <a:stretch>
              <a:fillRect/>
            </a:stretch>
          </a:blipFill>
        </p:spPr>
        <p:txBody>
          <a:bodyPr/>
          <a:lstStyle/>
          <a:p>
            <a:endParaRPr lang="en-US"/>
          </a:p>
        </p:txBody>
      </p:sp>
      <p:pic>
        <p:nvPicPr>
          <p:cNvPr id="3" name="Picture 2" descr="A diagram of a memory&#10;&#10;AI-generated content may be incorrect.">
            <a:extLst>
              <a:ext uri="{FF2B5EF4-FFF2-40B4-BE49-F238E27FC236}">
                <a16:creationId xmlns:a16="http://schemas.microsoft.com/office/drawing/2014/main" id="{5297920E-A3B9-A7CB-3096-ACB98134683A}"/>
              </a:ext>
            </a:extLst>
          </p:cNvPr>
          <p:cNvPicPr>
            <a:picLocks noChangeAspect="1"/>
          </p:cNvPicPr>
          <p:nvPr/>
        </p:nvPicPr>
        <p:blipFill>
          <a:blip r:embed="rId5"/>
          <a:stretch>
            <a:fillRect/>
          </a:stretch>
        </p:blipFill>
        <p:spPr>
          <a:xfrm>
            <a:off x="6163" y="-10646"/>
            <a:ext cx="9140079" cy="4887446"/>
          </a:xfrm>
          <a:prstGeom prst="rect">
            <a:avLst/>
          </a:prstGeom>
        </p:spPr>
      </p:pic>
      <p:pic>
        <p:nvPicPr>
          <p:cNvPr id="6" name="Picture 5" descr="A diagram of a memory&#10;&#10;AI-generated content may be incorrect.">
            <a:extLst>
              <a:ext uri="{FF2B5EF4-FFF2-40B4-BE49-F238E27FC236}">
                <a16:creationId xmlns:a16="http://schemas.microsoft.com/office/drawing/2014/main" id="{C7453F46-4428-F305-C435-1B846C58C800}"/>
              </a:ext>
            </a:extLst>
          </p:cNvPr>
          <p:cNvPicPr>
            <a:picLocks noChangeAspect="1"/>
          </p:cNvPicPr>
          <p:nvPr/>
        </p:nvPicPr>
        <p:blipFill>
          <a:blip r:embed="rId6"/>
          <a:stretch>
            <a:fillRect/>
          </a:stretch>
        </p:blipFill>
        <p:spPr>
          <a:xfrm>
            <a:off x="12327" y="4869516"/>
            <a:ext cx="9194986" cy="5388909"/>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FDD8F8E6-4A4D-AC9A-B9AF-482C0183A293}"/>
              </a:ext>
            </a:extLst>
          </p:cNvPr>
          <p:cNvPicPr>
            <a:picLocks noChangeAspect="1"/>
          </p:cNvPicPr>
          <p:nvPr/>
        </p:nvPicPr>
        <p:blipFill>
          <a:blip r:embed="rId7"/>
          <a:stretch>
            <a:fillRect/>
          </a:stretch>
        </p:blipFill>
        <p:spPr>
          <a:xfrm>
            <a:off x="10323979" y="15128"/>
            <a:ext cx="7658100" cy="3886200"/>
          </a:xfrm>
          <a:prstGeom prst="rect">
            <a:avLst/>
          </a:prstGeom>
        </p:spPr>
      </p:pic>
      <p:pic>
        <p:nvPicPr>
          <p:cNvPr id="10" name="Picture 9" descr="A diagram of a computer memory&#10;&#10;AI-generated content may be incorrect.">
            <a:extLst>
              <a:ext uri="{FF2B5EF4-FFF2-40B4-BE49-F238E27FC236}">
                <a16:creationId xmlns:a16="http://schemas.microsoft.com/office/drawing/2014/main" id="{977DA8DB-1F9A-35B2-21E0-F0D552EE9C25}"/>
              </a:ext>
            </a:extLst>
          </p:cNvPr>
          <p:cNvPicPr>
            <a:picLocks noChangeAspect="1"/>
          </p:cNvPicPr>
          <p:nvPr/>
        </p:nvPicPr>
        <p:blipFill>
          <a:blip r:embed="rId8"/>
          <a:stretch>
            <a:fillRect/>
          </a:stretch>
        </p:blipFill>
        <p:spPr>
          <a:xfrm>
            <a:off x="10325786" y="7562749"/>
            <a:ext cx="3162300" cy="2562225"/>
          </a:xfrm>
          <a:prstGeom prst="rect">
            <a:avLst/>
          </a:prstGeom>
        </p:spPr>
      </p:pic>
      <p:pic>
        <p:nvPicPr>
          <p:cNvPr id="11" name="Picture 10">
            <a:extLst>
              <a:ext uri="{FF2B5EF4-FFF2-40B4-BE49-F238E27FC236}">
                <a16:creationId xmlns:a16="http://schemas.microsoft.com/office/drawing/2014/main" id="{D51C4373-A2E1-EFD8-68F0-34FEE999A052}"/>
              </a:ext>
            </a:extLst>
          </p:cNvPr>
          <p:cNvPicPr>
            <a:picLocks noChangeAspect="1"/>
          </p:cNvPicPr>
          <p:nvPr/>
        </p:nvPicPr>
        <p:blipFill>
          <a:blip r:embed="rId9"/>
          <a:stretch>
            <a:fillRect/>
          </a:stretch>
        </p:blipFill>
        <p:spPr>
          <a:xfrm>
            <a:off x="10322530" y="3898946"/>
            <a:ext cx="6638925" cy="3771900"/>
          </a:xfrm>
          <a:prstGeom prst="rect">
            <a:avLst/>
          </a:prstGeom>
        </p:spPr>
      </p:pic>
    </p:spTree>
    <p:extLst>
      <p:ext uri="{BB962C8B-B14F-4D97-AF65-F5344CB8AC3E}">
        <p14:creationId xmlns:p14="http://schemas.microsoft.com/office/powerpoint/2010/main" val="4085643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C9710-C586-0561-4CC6-DAAC3A26F82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D36F988-DDEA-A35C-C282-6FABCDAE2DD4}"/>
              </a:ext>
            </a:extLst>
          </p:cNvPr>
          <p:cNvSpPr/>
          <p:nvPr/>
        </p:nvSpPr>
        <p:spPr>
          <a:xfrm>
            <a:off x="-356698" y="-2929452"/>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TextBox 6">
            <a:extLst>
              <a:ext uri="{FF2B5EF4-FFF2-40B4-BE49-F238E27FC236}">
                <a16:creationId xmlns:a16="http://schemas.microsoft.com/office/drawing/2014/main" id="{748445C8-32F9-6C0F-09DE-B147A988BE0F}"/>
              </a:ext>
            </a:extLst>
          </p:cNvPr>
          <p:cNvSpPr txBox="1"/>
          <p:nvPr/>
        </p:nvSpPr>
        <p:spPr>
          <a:xfrm>
            <a:off x="6567237" y="900028"/>
            <a:ext cx="5153526" cy="1020985"/>
          </a:xfrm>
          <a:prstGeom prst="rect">
            <a:avLst/>
          </a:prstGeom>
        </p:spPr>
        <p:txBody>
          <a:bodyPr wrap="square" lIns="0" tIns="0" rIns="0" bIns="0" rtlCol="0" anchor="t">
            <a:spAutoFit/>
          </a:bodyPr>
          <a:lstStyle/>
          <a:p>
            <a:pPr marL="0" marR="0" lvl="0" indent="0" algn="ctr" defTabSz="914400" rtl="0" eaLnBrk="1" fontAlgn="auto" latinLnBrk="0" hangingPunct="1">
              <a:lnSpc>
                <a:spcPts val="84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343434"/>
                </a:solidFill>
                <a:effectLst/>
                <a:uLnTx/>
                <a:uFillTx/>
                <a:latin typeface="Cooper Hewitt Bold"/>
                <a:ea typeface="Cooper Hewitt Bold"/>
                <a:cs typeface="Cooper Hewitt Bold"/>
                <a:sym typeface="Cooper Hewitt Bold"/>
              </a:rPr>
              <a:t>Related Works</a:t>
            </a:r>
          </a:p>
        </p:txBody>
      </p:sp>
      <p:sp>
        <p:nvSpPr>
          <p:cNvPr id="4" name="Freeform 2">
            <a:extLst>
              <a:ext uri="{FF2B5EF4-FFF2-40B4-BE49-F238E27FC236}">
                <a16:creationId xmlns:a16="http://schemas.microsoft.com/office/drawing/2014/main" id="{F18F4DBD-FEDB-8988-9733-6062CD36D0C0}"/>
              </a:ext>
            </a:extLst>
          </p:cNvPr>
          <p:cNvSpPr/>
          <p:nvPr/>
        </p:nvSpPr>
        <p:spPr>
          <a:xfrm>
            <a:off x="939535" y="685028"/>
            <a:ext cx="1235985" cy="1235985"/>
          </a:xfrm>
          <a:custGeom>
            <a:avLst/>
            <a:gdLst/>
            <a:ahLst/>
            <a:cxnLst/>
            <a:rect l="l" t="t" r="r" b="b"/>
            <a:pathLst>
              <a:path w="1235985" h="1235985">
                <a:moveTo>
                  <a:pt x="0" y="0"/>
                </a:moveTo>
                <a:lnTo>
                  <a:pt x="1235985" y="0"/>
                </a:lnTo>
                <a:lnTo>
                  <a:pt x="1235985" y="1235986"/>
                </a:lnTo>
                <a:lnTo>
                  <a:pt x="0" y="1235986"/>
                </a:lnTo>
                <a:lnTo>
                  <a:pt x="0" y="0"/>
                </a:lnTo>
                <a:close/>
              </a:path>
            </a:pathLst>
          </a:custGeom>
          <a:blipFill>
            <a:blip r:embed="rId4"/>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82AE0396-1107-A922-1CCF-54F61ECAE1C1}"/>
              </a:ext>
            </a:extLst>
          </p:cNvPr>
          <p:cNvSpPr/>
          <p:nvPr/>
        </p:nvSpPr>
        <p:spPr>
          <a:xfrm>
            <a:off x="802103" y="2774266"/>
            <a:ext cx="6593306" cy="174859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r>
              <a:rPr lang="en-US" sz="2200" dirty="0">
                <a:solidFill>
                  <a:schemeClr val="tx1"/>
                </a:solidFill>
                <a:latin typeface="DM Sans" pitchFamily="2" charset="77"/>
              </a:rPr>
              <a:t>2014 - </a:t>
            </a:r>
            <a:r>
              <a:rPr lang="en-US" sz="2200" dirty="0" err="1">
                <a:solidFill>
                  <a:schemeClr val="tx1"/>
                </a:solidFill>
                <a:latin typeface="DM Sans" pitchFamily="2" charset="77"/>
              </a:rPr>
              <a:t>Bahdanau</a:t>
            </a:r>
            <a:r>
              <a:rPr lang="en-US" sz="2200" dirty="0">
                <a:solidFill>
                  <a:schemeClr val="tx1"/>
                </a:solidFill>
                <a:latin typeface="DM Sans" pitchFamily="2" charset="77"/>
              </a:rPr>
              <a:t> et al.</a:t>
            </a:r>
          </a:p>
          <a:p>
            <a:pPr>
              <a:buNone/>
            </a:pPr>
            <a:endParaRPr lang="en-US" sz="2200" dirty="0">
              <a:solidFill>
                <a:schemeClr val="tx1"/>
              </a:solidFill>
              <a:latin typeface="DM Sans" pitchFamily="2" charset="77"/>
            </a:endParaRPr>
          </a:p>
          <a:p>
            <a:pPr>
              <a:buNone/>
            </a:pPr>
            <a:r>
              <a:rPr lang="en-US" sz="2200" dirty="0">
                <a:solidFill>
                  <a:schemeClr val="tx1"/>
                </a:solidFill>
                <a:latin typeface="DM Sans" pitchFamily="2" charset="77"/>
              </a:rPr>
              <a:t>“</a:t>
            </a:r>
            <a:r>
              <a:rPr lang="en-US" sz="2200" i="1" dirty="0">
                <a:solidFill>
                  <a:schemeClr val="tx1"/>
                </a:solidFill>
                <a:effectLst/>
                <a:latin typeface="DM Sans" pitchFamily="2" charset="77"/>
              </a:rPr>
              <a:t>Neural Machine Translation</a:t>
            </a:r>
            <a:r>
              <a:rPr lang="en-US" sz="2200" dirty="0">
                <a:solidFill>
                  <a:schemeClr val="tx1"/>
                </a:solidFill>
                <a:latin typeface="DM Sans" pitchFamily="2" charset="77"/>
              </a:rPr>
              <a:t> </a:t>
            </a:r>
            <a:r>
              <a:rPr lang="en-US" sz="2200" i="1" dirty="0">
                <a:solidFill>
                  <a:schemeClr val="tx1"/>
                </a:solidFill>
                <a:effectLst/>
                <a:latin typeface="DM Sans" pitchFamily="2" charset="77"/>
              </a:rPr>
              <a:t>by Jointly Learning to Align and Translate”</a:t>
            </a:r>
            <a:endParaRPr lang="en-US" sz="2200" dirty="0">
              <a:solidFill>
                <a:schemeClr val="tx1"/>
              </a:solidFill>
              <a:effectLst/>
              <a:latin typeface="DM Sans" pitchFamily="2" charset="77"/>
            </a:endParaRPr>
          </a:p>
        </p:txBody>
      </p:sp>
      <p:sp>
        <p:nvSpPr>
          <p:cNvPr id="8" name="Rectangle 7">
            <a:extLst>
              <a:ext uri="{FF2B5EF4-FFF2-40B4-BE49-F238E27FC236}">
                <a16:creationId xmlns:a16="http://schemas.microsoft.com/office/drawing/2014/main" id="{A7EA8AC1-0E21-61B4-50F7-3588027A64CD}"/>
              </a:ext>
            </a:extLst>
          </p:cNvPr>
          <p:cNvSpPr/>
          <p:nvPr/>
        </p:nvSpPr>
        <p:spPr>
          <a:xfrm>
            <a:off x="7956885" y="1995209"/>
            <a:ext cx="8706852" cy="33067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000" dirty="0">
                <a:solidFill>
                  <a:schemeClr val="tx1"/>
                </a:solidFill>
                <a:latin typeface="DM Sans" pitchFamily="2" charset="77"/>
              </a:rPr>
              <a:t>In older RNN models, the whole input sentence was squeezed into just </a:t>
            </a:r>
            <a:r>
              <a:rPr lang="en-US" sz="2000" b="1" dirty="0">
                <a:solidFill>
                  <a:schemeClr val="tx1"/>
                </a:solidFill>
                <a:latin typeface="DM Sans" pitchFamily="2" charset="77"/>
              </a:rPr>
              <a:t>one final hidden state to make predictions</a:t>
            </a:r>
            <a:r>
              <a:rPr lang="en-US" sz="2000" dirty="0">
                <a:solidFill>
                  <a:schemeClr val="tx1"/>
                </a:solidFill>
                <a:latin typeface="DM Sans" pitchFamily="2" charset="77"/>
              </a:rPr>
              <a:t>. Especially with long sentences, earlier words could be forgotten.</a:t>
            </a:r>
          </a:p>
          <a:p>
            <a:pPr marL="285750" indent="-285750">
              <a:buFont typeface="Arial" panose="020B0604020202020204" pitchFamily="34" charset="0"/>
              <a:buChar char="•"/>
            </a:pPr>
            <a:endParaRPr lang="en-US" sz="2000" dirty="0">
              <a:solidFill>
                <a:schemeClr val="tx1"/>
              </a:solidFill>
              <a:latin typeface="DM Sans" pitchFamily="2" charset="77"/>
            </a:endParaRPr>
          </a:p>
          <a:p>
            <a:pPr marL="285750" indent="-285750">
              <a:buFont typeface="Arial" panose="020B0604020202020204" pitchFamily="34" charset="0"/>
              <a:buChar char="•"/>
            </a:pPr>
            <a:r>
              <a:rPr lang="en-US" sz="2000" dirty="0">
                <a:solidFill>
                  <a:schemeClr val="tx1"/>
                </a:solidFill>
                <a:latin typeface="DM Sans" pitchFamily="2" charset="77"/>
              </a:rPr>
              <a:t>Attention minimized the risk of losing information by allowing the model </a:t>
            </a:r>
            <a:r>
              <a:rPr lang="en-US" sz="2000" b="1" dirty="0">
                <a:solidFill>
                  <a:schemeClr val="tx1"/>
                </a:solidFill>
                <a:latin typeface="DM Sans" pitchFamily="2" charset="77"/>
              </a:rPr>
              <a:t>to look at all the words in the input</a:t>
            </a:r>
            <a:r>
              <a:rPr lang="en-US" sz="2000" dirty="0">
                <a:solidFill>
                  <a:schemeClr val="tx1"/>
                </a:solidFill>
                <a:latin typeface="DM Sans" pitchFamily="2" charset="77"/>
              </a:rPr>
              <a:t>, not just the last one. Using a bidirectional RNN, it captures context from both earlier and later words to better understand each word’s meaning. Then, it </a:t>
            </a:r>
            <a:r>
              <a:rPr lang="en-US" sz="2000" b="1" dirty="0">
                <a:solidFill>
                  <a:schemeClr val="tx1"/>
                </a:solidFill>
                <a:latin typeface="DM Sans" pitchFamily="2" charset="77"/>
              </a:rPr>
              <a:t>calculates attention weights to figure out which input words are most relevant at each step</a:t>
            </a:r>
            <a:r>
              <a:rPr lang="en-US" sz="2000" dirty="0">
                <a:solidFill>
                  <a:schemeClr val="tx1"/>
                </a:solidFill>
                <a:latin typeface="DM Sans" pitchFamily="2" charset="77"/>
              </a:rPr>
              <a:t>. </a:t>
            </a:r>
          </a:p>
        </p:txBody>
      </p:sp>
      <p:sp>
        <p:nvSpPr>
          <p:cNvPr id="9" name="Rectangle 8">
            <a:extLst>
              <a:ext uri="{FF2B5EF4-FFF2-40B4-BE49-F238E27FC236}">
                <a16:creationId xmlns:a16="http://schemas.microsoft.com/office/drawing/2014/main" id="{2D7877CD-9290-D4E3-0AA1-04F172D1A411}"/>
              </a:ext>
            </a:extLst>
          </p:cNvPr>
          <p:cNvSpPr/>
          <p:nvPr/>
        </p:nvSpPr>
        <p:spPr>
          <a:xfrm>
            <a:off x="802103" y="8180383"/>
            <a:ext cx="6593305" cy="1470221"/>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200" dirty="0">
                <a:solidFill>
                  <a:schemeClr val="tx1"/>
                </a:solidFill>
                <a:latin typeface="DM Sans" pitchFamily="2" charset="77"/>
              </a:rPr>
              <a:t>2022 - Dao et al.</a:t>
            </a:r>
          </a:p>
          <a:p>
            <a:endParaRPr lang="en-US" sz="2200" dirty="0">
              <a:solidFill>
                <a:schemeClr val="tx1"/>
              </a:solidFill>
              <a:latin typeface="DM Sans" pitchFamily="2" charset="77"/>
            </a:endParaRPr>
          </a:p>
          <a:p>
            <a:r>
              <a:rPr lang="en-US" sz="2200" dirty="0">
                <a:solidFill>
                  <a:schemeClr val="tx1"/>
                </a:solidFill>
                <a:latin typeface="DM Sans" pitchFamily="2" charset="77"/>
              </a:rPr>
              <a:t>“</a:t>
            </a:r>
            <a:r>
              <a:rPr lang="en-US" sz="2200" dirty="0" err="1">
                <a:solidFill>
                  <a:schemeClr val="tx1"/>
                </a:solidFill>
                <a:latin typeface="DM Sans" pitchFamily="2" charset="77"/>
              </a:rPr>
              <a:t>FlashAttention</a:t>
            </a:r>
            <a:r>
              <a:rPr lang="en-US" sz="2200" dirty="0">
                <a:solidFill>
                  <a:schemeClr val="tx1"/>
                </a:solidFill>
                <a:latin typeface="DM Sans" pitchFamily="2" charset="77"/>
              </a:rPr>
              <a:t>: Fast and Memory-Efficient Exact Attention with IO-Awareness”</a:t>
            </a:r>
          </a:p>
        </p:txBody>
      </p:sp>
      <p:sp>
        <p:nvSpPr>
          <p:cNvPr id="10" name="Rectangle 9">
            <a:extLst>
              <a:ext uri="{FF2B5EF4-FFF2-40B4-BE49-F238E27FC236}">
                <a16:creationId xmlns:a16="http://schemas.microsoft.com/office/drawing/2014/main" id="{28F64AD6-36F6-376E-3932-FD6325AE13AF}"/>
              </a:ext>
            </a:extLst>
          </p:cNvPr>
          <p:cNvSpPr/>
          <p:nvPr/>
        </p:nvSpPr>
        <p:spPr>
          <a:xfrm>
            <a:off x="802103" y="5913345"/>
            <a:ext cx="6593306" cy="1279897"/>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200" dirty="0">
                <a:solidFill>
                  <a:schemeClr val="tx1"/>
                </a:solidFill>
                <a:latin typeface="DM Sans" pitchFamily="2" charset="77"/>
              </a:rPr>
              <a:t>2017 - Vaswani et al. </a:t>
            </a:r>
          </a:p>
          <a:p>
            <a:endParaRPr lang="en-US" sz="2200" dirty="0">
              <a:solidFill>
                <a:schemeClr val="tx1"/>
              </a:solidFill>
              <a:latin typeface="DM Sans" pitchFamily="2" charset="77"/>
            </a:endParaRPr>
          </a:p>
          <a:p>
            <a:r>
              <a:rPr lang="en-US" sz="2200" dirty="0">
                <a:solidFill>
                  <a:schemeClr val="tx1"/>
                </a:solidFill>
                <a:latin typeface="DM Sans" pitchFamily="2" charset="77"/>
              </a:rPr>
              <a:t>“Attention Is All You Need”</a:t>
            </a:r>
          </a:p>
        </p:txBody>
      </p:sp>
      <p:sp>
        <p:nvSpPr>
          <p:cNvPr id="11" name="Rectangle 10">
            <a:extLst>
              <a:ext uri="{FF2B5EF4-FFF2-40B4-BE49-F238E27FC236}">
                <a16:creationId xmlns:a16="http://schemas.microsoft.com/office/drawing/2014/main" id="{9D05EE5B-D603-8C28-5A74-DA096F4B0A7E}"/>
              </a:ext>
            </a:extLst>
          </p:cNvPr>
          <p:cNvSpPr/>
          <p:nvPr/>
        </p:nvSpPr>
        <p:spPr>
          <a:xfrm>
            <a:off x="7956885" y="5442474"/>
            <a:ext cx="8706852" cy="222164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b="1" dirty="0">
                <a:solidFill>
                  <a:schemeClr val="tx1"/>
                </a:solidFill>
                <a:latin typeface="DM Sans" pitchFamily="2" charset="77"/>
              </a:rPr>
              <a:t>Self-attention operates directly on input embeddings </a:t>
            </a:r>
            <a:r>
              <a:rPr lang="en-US" sz="2000" dirty="0">
                <a:solidFill>
                  <a:schemeClr val="tx1"/>
                </a:solidFill>
                <a:latin typeface="DM Sans" pitchFamily="2" charset="77"/>
              </a:rPr>
              <a:t>(such as word vectors), rather than on hidden states like in RNNs.</a:t>
            </a:r>
            <a:r>
              <a:rPr lang="en-US" sz="2000" b="1" dirty="0">
                <a:solidFill>
                  <a:schemeClr val="tx1"/>
                </a:solidFill>
                <a:latin typeface="DM Sans" pitchFamily="2" charset="77"/>
              </a:rPr>
              <a:t> It takes a single input sequence (e.g., a sentence) and compares each word to every other word in the sequence to determine which ones are most relevant</a:t>
            </a:r>
            <a:r>
              <a:rPr lang="en-US" sz="2000" dirty="0">
                <a:solidFill>
                  <a:schemeClr val="tx1"/>
                </a:solidFill>
                <a:latin typeface="DM Sans" pitchFamily="2" charset="77"/>
              </a:rPr>
              <a:t>. This comparison is done using </a:t>
            </a:r>
            <a:r>
              <a:rPr lang="en-US" sz="2000" b="1" dirty="0">
                <a:solidFill>
                  <a:schemeClr val="tx1"/>
                </a:solidFill>
                <a:latin typeface="DM Sans" pitchFamily="2" charset="77"/>
              </a:rPr>
              <a:t>dot products</a:t>
            </a:r>
            <a:r>
              <a:rPr lang="en-US" sz="2000" dirty="0">
                <a:solidFill>
                  <a:schemeClr val="tx1"/>
                </a:solidFill>
                <a:latin typeface="DM Sans" pitchFamily="2" charset="77"/>
              </a:rPr>
              <a:t>, followed by </a:t>
            </a:r>
            <a:r>
              <a:rPr lang="en-US" sz="2000" b="1" dirty="0" err="1">
                <a:solidFill>
                  <a:schemeClr val="tx1"/>
                </a:solidFill>
                <a:latin typeface="DM Sans" pitchFamily="2" charset="77"/>
              </a:rPr>
              <a:t>softmax</a:t>
            </a:r>
            <a:r>
              <a:rPr lang="en-US" sz="2000" dirty="0">
                <a:solidFill>
                  <a:schemeClr val="tx1"/>
                </a:solidFill>
                <a:latin typeface="DM Sans" pitchFamily="2" charset="77"/>
              </a:rPr>
              <a:t> to produce attention weights.</a:t>
            </a:r>
          </a:p>
        </p:txBody>
      </p:sp>
      <p:sp>
        <p:nvSpPr>
          <p:cNvPr id="12" name="Rectangle 11">
            <a:extLst>
              <a:ext uri="{FF2B5EF4-FFF2-40B4-BE49-F238E27FC236}">
                <a16:creationId xmlns:a16="http://schemas.microsoft.com/office/drawing/2014/main" id="{A6813813-EA29-8381-5389-872943607BE6}"/>
              </a:ext>
            </a:extLst>
          </p:cNvPr>
          <p:cNvSpPr/>
          <p:nvPr/>
        </p:nvSpPr>
        <p:spPr>
          <a:xfrm>
            <a:off x="7956885" y="7804674"/>
            <a:ext cx="8706852" cy="222164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b="1" dirty="0">
                <a:solidFill>
                  <a:schemeClr val="tx1"/>
                </a:solidFill>
                <a:latin typeface="DM Sans" pitchFamily="2" charset="77"/>
              </a:rPr>
              <a:t>Flash attention improves the efficiency of calculating attention score</a:t>
            </a:r>
            <a:r>
              <a:rPr lang="en-US" sz="2000" dirty="0">
                <a:solidFill>
                  <a:schemeClr val="tx1"/>
                </a:solidFill>
                <a:latin typeface="DM Sans" pitchFamily="2" charset="77"/>
              </a:rPr>
              <a:t>s by reducing memory overhead without changing the results. Unlike the original 2017 self-attention, which stores large intermediate matrices and performs costly memory operations, Flash Attention uses </a:t>
            </a:r>
            <a:r>
              <a:rPr lang="en-US" sz="2000" b="1" dirty="0">
                <a:solidFill>
                  <a:schemeClr val="tx1"/>
                </a:solidFill>
                <a:latin typeface="DM Sans" pitchFamily="2" charset="77"/>
              </a:rPr>
              <a:t>tiling </a:t>
            </a:r>
            <a:r>
              <a:rPr lang="en-US" sz="2000" dirty="0">
                <a:solidFill>
                  <a:schemeClr val="tx1"/>
                </a:solidFill>
                <a:latin typeface="DM Sans" pitchFamily="2" charset="77"/>
              </a:rPr>
              <a:t>to process attention in small blocks .</a:t>
            </a:r>
          </a:p>
        </p:txBody>
      </p:sp>
      <p:cxnSp>
        <p:nvCxnSpPr>
          <p:cNvPr id="14" name="Straight Connector 13">
            <a:extLst>
              <a:ext uri="{FF2B5EF4-FFF2-40B4-BE49-F238E27FC236}">
                <a16:creationId xmlns:a16="http://schemas.microsoft.com/office/drawing/2014/main" id="{A67AD353-68C6-9186-EA81-9C8DD79F80C1}"/>
              </a:ext>
            </a:extLst>
          </p:cNvPr>
          <p:cNvCxnSpPr>
            <a:stCxn id="6" idx="3"/>
            <a:endCxn id="8" idx="1"/>
          </p:cNvCxnSpPr>
          <p:nvPr/>
        </p:nvCxnSpPr>
        <p:spPr>
          <a:xfrm>
            <a:off x="7395409" y="3648561"/>
            <a:ext cx="561476" cy="1"/>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7E576D87-88C6-2879-DB02-3C99AE2D6898}"/>
              </a:ext>
            </a:extLst>
          </p:cNvPr>
          <p:cNvCxnSpPr>
            <a:stCxn id="10" idx="3"/>
            <a:endCxn id="11" idx="1"/>
          </p:cNvCxnSpPr>
          <p:nvPr/>
        </p:nvCxnSpPr>
        <p:spPr>
          <a:xfrm>
            <a:off x="7395409" y="6553294"/>
            <a:ext cx="561476" cy="0"/>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84045E91-26B9-3CAB-1F97-0DC30FE5C167}"/>
              </a:ext>
            </a:extLst>
          </p:cNvPr>
          <p:cNvCxnSpPr>
            <a:stCxn id="9" idx="3"/>
            <a:endCxn id="12" idx="1"/>
          </p:cNvCxnSpPr>
          <p:nvPr/>
        </p:nvCxnSpPr>
        <p:spPr>
          <a:xfrm>
            <a:off x="7395408" y="8915494"/>
            <a:ext cx="561477" cy="1"/>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194980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62000"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12649200" y="423104"/>
            <a:ext cx="3962400" cy="1020985"/>
          </a:xfrm>
          <a:prstGeom prst="rect">
            <a:avLst/>
          </a:prstGeom>
        </p:spPr>
        <p:txBody>
          <a:bodyPr wrap="square" lIns="0" tIns="0" rIns="0" bIns="0" rtlCol="0" anchor="t">
            <a:spAutoFit/>
          </a:bodyPr>
          <a:lstStyle/>
          <a:p>
            <a:pPr algn="l">
              <a:lnSpc>
                <a:spcPts val="8400"/>
              </a:lnSpc>
            </a:pPr>
            <a:r>
              <a:rPr lang="en-US" sz="6000" b="1" dirty="0">
                <a:solidFill>
                  <a:srgbClr val="343434"/>
                </a:solidFill>
                <a:latin typeface="Cooper Hewitt Bold"/>
                <a:ea typeface="Cooper Hewitt Bold"/>
                <a:cs typeface="Cooper Hewitt Bold"/>
                <a:sym typeface="Cooper Hewitt Bold"/>
              </a:rPr>
              <a:t>THE MATH</a:t>
            </a:r>
          </a:p>
        </p:txBody>
      </p:sp>
      <p:pic>
        <p:nvPicPr>
          <p:cNvPr id="22" name="Picture 21">
            <a:extLst>
              <a:ext uri="{FF2B5EF4-FFF2-40B4-BE49-F238E27FC236}">
                <a16:creationId xmlns:a16="http://schemas.microsoft.com/office/drawing/2014/main" id="{D758ED4F-3B51-404F-9EAE-889FB9FE30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423103"/>
            <a:ext cx="9885657" cy="9440792"/>
          </a:xfrm>
          <a:prstGeom prst="rect">
            <a:avLst/>
          </a:prstGeom>
        </p:spPr>
      </p:pic>
      <p:sp>
        <p:nvSpPr>
          <p:cNvPr id="23" name="TextBox 11">
            <a:extLst>
              <a:ext uri="{FF2B5EF4-FFF2-40B4-BE49-F238E27FC236}">
                <a16:creationId xmlns:a16="http://schemas.microsoft.com/office/drawing/2014/main" id="{F35307E1-A48A-86ED-9C7E-B70D5FEE0D63}"/>
              </a:ext>
            </a:extLst>
          </p:cNvPr>
          <p:cNvSpPr txBox="1"/>
          <p:nvPr/>
        </p:nvSpPr>
        <p:spPr>
          <a:xfrm>
            <a:off x="11125200" y="2628900"/>
            <a:ext cx="6313346" cy="377411"/>
          </a:xfrm>
          <a:prstGeom prst="rect">
            <a:avLst/>
          </a:prstGeom>
        </p:spPr>
        <p:txBody>
          <a:bodyPr lIns="0" tIns="0" rIns="0" bIns="0" rtlCol="0" anchor="t">
            <a:spAutoFit/>
          </a:bodyPr>
          <a:lstStyle/>
          <a:p>
            <a:pPr marL="571500" indent="-571500" algn="just">
              <a:lnSpc>
                <a:spcPts val="2380"/>
              </a:lnSpc>
              <a:buFont typeface="Arial" panose="020B0604020202020204" pitchFamily="34" charset="0"/>
              <a:buChar char="•"/>
            </a:pPr>
            <a:r>
              <a:rPr lang="en-US" sz="4000" b="1" dirty="0">
                <a:solidFill>
                  <a:srgbClr val="343434"/>
                </a:solidFill>
                <a:latin typeface="DM Sans Bold"/>
                <a:ea typeface="DM Sans Bold"/>
                <a:cs typeface="DM Sans Bold"/>
                <a:sym typeface="DM Sans Bold"/>
              </a:rPr>
              <a:t>Tiling</a:t>
            </a:r>
          </a:p>
        </p:txBody>
      </p:sp>
      <p:sp>
        <p:nvSpPr>
          <p:cNvPr id="24" name="TextBox 11">
            <a:extLst>
              <a:ext uri="{FF2B5EF4-FFF2-40B4-BE49-F238E27FC236}">
                <a16:creationId xmlns:a16="http://schemas.microsoft.com/office/drawing/2014/main" id="{6917C987-3A4E-CB15-A25E-1C45434FF49C}"/>
              </a:ext>
            </a:extLst>
          </p:cNvPr>
          <p:cNvSpPr txBox="1"/>
          <p:nvPr/>
        </p:nvSpPr>
        <p:spPr>
          <a:xfrm>
            <a:off x="11125200" y="6164022"/>
            <a:ext cx="6313346" cy="377411"/>
          </a:xfrm>
          <a:prstGeom prst="rect">
            <a:avLst/>
          </a:prstGeom>
        </p:spPr>
        <p:txBody>
          <a:bodyPr lIns="0" tIns="0" rIns="0" bIns="0" rtlCol="0" anchor="t">
            <a:spAutoFit/>
          </a:bodyPr>
          <a:lstStyle/>
          <a:p>
            <a:pPr marL="571500" indent="-571500" algn="just">
              <a:lnSpc>
                <a:spcPts val="2380"/>
              </a:lnSpc>
              <a:buFont typeface="Arial" panose="020B0604020202020204" pitchFamily="34" charset="0"/>
              <a:buChar char="•"/>
            </a:pPr>
            <a:r>
              <a:rPr lang="en-US" sz="4000" b="1" dirty="0">
                <a:solidFill>
                  <a:srgbClr val="343434"/>
                </a:solidFill>
                <a:latin typeface="DM Sans Bold"/>
                <a:ea typeface="DM Sans Bold"/>
                <a:cs typeface="DM Sans Bold"/>
                <a:sym typeface="DM Sans Bold"/>
              </a:rPr>
              <a:t>Online Softmax</a:t>
            </a:r>
          </a:p>
        </p:txBody>
      </p:sp>
      <p:sp>
        <p:nvSpPr>
          <p:cNvPr id="25" name="TextBox 9">
            <a:extLst>
              <a:ext uri="{FF2B5EF4-FFF2-40B4-BE49-F238E27FC236}">
                <a16:creationId xmlns:a16="http://schemas.microsoft.com/office/drawing/2014/main" id="{85EA647A-7CC0-CB84-422B-48F727E8DE60}"/>
              </a:ext>
            </a:extLst>
          </p:cNvPr>
          <p:cNvSpPr txBox="1"/>
          <p:nvPr/>
        </p:nvSpPr>
        <p:spPr>
          <a:xfrm>
            <a:off x="11734800" y="3238500"/>
            <a:ext cx="6313346" cy="615553"/>
          </a:xfrm>
          <a:prstGeom prst="rect">
            <a:avLst/>
          </a:prstGeom>
        </p:spPr>
        <p:txBody>
          <a:bodyPr lIns="0" tIns="0" rIns="0" bIns="0" rtlCol="0" anchor="t">
            <a:spAutoFit/>
          </a:bodyPr>
          <a:lstStyle/>
          <a:p>
            <a:pPr algn="just">
              <a:lnSpc>
                <a:spcPts val="2380"/>
              </a:lnSpc>
            </a:pPr>
            <a:r>
              <a:rPr lang="en-US" sz="2000" dirty="0">
                <a:solidFill>
                  <a:srgbClr val="343434"/>
                </a:solidFill>
                <a:latin typeface="DM Sans"/>
                <a:ea typeface="DM Sans"/>
                <a:cs typeface="DM Sans"/>
                <a:sym typeface="DM Sans"/>
              </a:rPr>
              <a:t>How to avoid matrix materialization by </a:t>
            </a:r>
          </a:p>
          <a:p>
            <a:pPr algn="just">
              <a:lnSpc>
                <a:spcPts val="2380"/>
              </a:lnSpc>
            </a:pPr>
            <a:r>
              <a:rPr lang="en-US" sz="2000" dirty="0">
                <a:solidFill>
                  <a:srgbClr val="343434"/>
                </a:solidFill>
                <a:latin typeface="DM Sans"/>
                <a:ea typeface="DM Sans"/>
                <a:cs typeface="DM Sans"/>
                <a:sym typeface="DM Sans"/>
              </a:rPr>
              <a:t>dividing it into tiles </a:t>
            </a:r>
            <a:r>
              <a:rPr lang="en-US" sz="1700" dirty="0">
                <a:solidFill>
                  <a:srgbClr val="343434"/>
                </a:solidFill>
                <a:latin typeface="DM Sans"/>
                <a:ea typeface="DM Sans"/>
                <a:cs typeface="DM Sans"/>
                <a:sym typeface="DM Sans"/>
              </a:rPr>
              <a:t> </a:t>
            </a:r>
          </a:p>
        </p:txBody>
      </p:sp>
      <p:sp>
        <p:nvSpPr>
          <p:cNvPr id="26" name="TextBox 9">
            <a:extLst>
              <a:ext uri="{FF2B5EF4-FFF2-40B4-BE49-F238E27FC236}">
                <a16:creationId xmlns:a16="http://schemas.microsoft.com/office/drawing/2014/main" id="{1F248189-A09E-7FE7-A9D7-8BB1660F74A4}"/>
              </a:ext>
            </a:extLst>
          </p:cNvPr>
          <p:cNvSpPr txBox="1"/>
          <p:nvPr/>
        </p:nvSpPr>
        <p:spPr>
          <a:xfrm>
            <a:off x="11734800" y="6595553"/>
            <a:ext cx="6313346" cy="615553"/>
          </a:xfrm>
          <a:prstGeom prst="rect">
            <a:avLst/>
          </a:prstGeom>
        </p:spPr>
        <p:txBody>
          <a:bodyPr lIns="0" tIns="0" rIns="0" bIns="0" rtlCol="0" anchor="t">
            <a:spAutoFit/>
          </a:bodyPr>
          <a:lstStyle/>
          <a:p>
            <a:pPr algn="just">
              <a:lnSpc>
                <a:spcPts val="2380"/>
              </a:lnSpc>
            </a:pPr>
            <a:r>
              <a:rPr lang="en-US" sz="2000" dirty="0">
                <a:solidFill>
                  <a:srgbClr val="343434"/>
                </a:solidFill>
                <a:latin typeface="DM Sans"/>
                <a:ea typeface="DM Sans"/>
                <a:cs typeface="DM Sans"/>
                <a:sym typeface="DM Sans"/>
              </a:rPr>
              <a:t>Fast and accurate softmax computation without</a:t>
            </a:r>
          </a:p>
          <a:p>
            <a:pPr algn="just">
              <a:lnSpc>
                <a:spcPts val="2380"/>
              </a:lnSpc>
            </a:pPr>
            <a:r>
              <a:rPr lang="en-US" sz="2000" dirty="0">
                <a:solidFill>
                  <a:srgbClr val="343434"/>
                </a:solidFill>
                <a:latin typeface="DM Sans"/>
                <a:ea typeface="DM Sans"/>
                <a:cs typeface="DM Sans"/>
                <a:sym typeface="DM Sans"/>
              </a:rPr>
              <a:t>matrix materialization</a:t>
            </a:r>
            <a:endParaRPr lang="en-US" sz="1700" dirty="0">
              <a:solidFill>
                <a:srgbClr val="343434"/>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90BC9-D468-65A5-B951-FE79E3076CE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C600356-E182-8B55-4B29-4DF5140A891C}"/>
              </a:ext>
            </a:extLst>
          </p:cNvPr>
          <p:cNvSpPr/>
          <p:nvPr/>
        </p:nvSpPr>
        <p:spPr>
          <a:xfrm>
            <a:off x="-762000"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TextBox 6">
            <a:extLst>
              <a:ext uri="{FF2B5EF4-FFF2-40B4-BE49-F238E27FC236}">
                <a16:creationId xmlns:a16="http://schemas.microsoft.com/office/drawing/2014/main" id="{64F883A5-2775-A2BF-983A-1F1462EB14D6}"/>
              </a:ext>
            </a:extLst>
          </p:cNvPr>
          <p:cNvSpPr txBox="1"/>
          <p:nvPr/>
        </p:nvSpPr>
        <p:spPr>
          <a:xfrm>
            <a:off x="8534400" y="685028"/>
            <a:ext cx="3962400" cy="1020985"/>
          </a:xfrm>
          <a:prstGeom prst="rect">
            <a:avLst/>
          </a:prstGeom>
        </p:spPr>
        <p:txBody>
          <a:bodyPr wrap="square" lIns="0" tIns="0" rIns="0" bIns="0" rtlCol="0" anchor="t">
            <a:spAutoFit/>
          </a:bodyPr>
          <a:lstStyle/>
          <a:p>
            <a:pPr algn="l">
              <a:lnSpc>
                <a:spcPts val="8400"/>
              </a:lnSpc>
            </a:pPr>
            <a:r>
              <a:rPr lang="en-US" sz="6000" b="1">
                <a:solidFill>
                  <a:srgbClr val="343434"/>
                </a:solidFill>
                <a:latin typeface="Cooper Hewitt Bold"/>
                <a:ea typeface="Cooper Hewitt Bold"/>
                <a:cs typeface="Cooper Hewitt Bold"/>
                <a:sym typeface="Cooper Hewitt Bold"/>
              </a:rPr>
              <a:t>TILING</a:t>
            </a:r>
          </a:p>
        </p:txBody>
      </p:sp>
      <p:sp>
        <p:nvSpPr>
          <p:cNvPr id="4" name="Freeform 2">
            <a:extLst>
              <a:ext uri="{FF2B5EF4-FFF2-40B4-BE49-F238E27FC236}">
                <a16:creationId xmlns:a16="http://schemas.microsoft.com/office/drawing/2014/main" id="{5D387DAC-88D2-FAAE-DC70-638938DA9E20}"/>
              </a:ext>
            </a:extLst>
          </p:cNvPr>
          <p:cNvSpPr/>
          <p:nvPr/>
        </p:nvSpPr>
        <p:spPr>
          <a:xfrm>
            <a:off x="939535" y="685028"/>
            <a:ext cx="1235985" cy="1235985"/>
          </a:xfrm>
          <a:custGeom>
            <a:avLst/>
            <a:gdLst/>
            <a:ahLst/>
            <a:cxnLst/>
            <a:rect l="l" t="t" r="r" b="b"/>
            <a:pathLst>
              <a:path w="1235985" h="1235985">
                <a:moveTo>
                  <a:pt x="0" y="0"/>
                </a:moveTo>
                <a:lnTo>
                  <a:pt x="1235985" y="0"/>
                </a:lnTo>
                <a:lnTo>
                  <a:pt x="1235985" y="1235986"/>
                </a:lnTo>
                <a:lnTo>
                  <a:pt x="0" y="1235986"/>
                </a:lnTo>
                <a:lnTo>
                  <a:pt x="0" y="0"/>
                </a:lnTo>
                <a:close/>
              </a:path>
            </a:pathLst>
          </a:custGeom>
          <a:blipFill>
            <a:blip r:embed="rId5"/>
            <a:stretch>
              <a:fillRect/>
            </a:stretch>
          </a:blipFill>
        </p:spPr>
        <p:txBody>
          <a:bodyPr/>
          <a:lstStyle/>
          <a:p>
            <a:endParaRPr lang="en-US"/>
          </a:p>
        </p:txBody>
      </p:sp>
      <p:pic>
        <p:nvPicPr>
          <p:cNvPr id="5" name="Picture 4" descr="A diagram of a computer program&#10;&#10;AI-generated content may be incorrect.">
            <a:extLst>
              <a:ext uri="{FF2B5EF4-FFF2-40B4-BE49-F238E27FC236}">
                <a16:creationId xmlns:a16="http://schemas.microsoft.com/office/drawing/2014/main" id="{7EC75976-999E-C501-4003-D4ADD8DD16CE}"/>
              </a:ext>
            </a:extLst>
          </p:cNvPr>
          <p:cNvPicPr>
            <a:picLocks noChangeAspect="1"/>
          </p:cNvPicPr>
          <p:nvPr/>
        </p:nvPicPr>
        <p:blipFill>
          <a:blip r:embed="rId6"/>
          <a:stretch>
            <a:fillRect/>
          </a:stretch>
        </p:blipFill>
        <p:spPr>
          <a:xfrm>
            <a:off x="685799" y="3046997"/>
            <a:ext cx="8454190" cy="4553954"/>
          </a:xfrm>
          <a:prstGeom prst="rect">
            <a:avLst/>
          </a:prstGeom>
        </p:spPr>
      </p:pic>
      <p:pic>
        <p:nvPicPr>
          <p:cNvPr id="6" name="Picture 5" descr="A diagram of a computer&#10;&#10;AI-generated content may be incorrect.">
            <a:extLst>
              <a:ext uri="{FF2B5EF4-FFF2-40B4-BE49-F238E27FC236}">
                <a16:creationId xmlns:a16="http://schemas.microsoft.com/office/drawing/2014/main" id="{12F0C901-9961-CBB9-2F94-D70E5F498A4C}"/>
              </a:ext>
            </a:extLst>
          </p:cNvPr>
          <p:cNvPicPr>
            <a:picLocks noChangeAspect="1"/>
          </p:cNvPicPr>
          <p:nvPr/>
        </p:nvPicPr>
        <p:blipFill>
          <a:blip r:embed="rId7"/>
          <a:stretch>
            <a:fillRect/>
          </a:stretch>
        </p:blipFill>
        <p:spPr>
          <a:xfrm>
            <a:off x="9889959" y="3046997"/>
            <a:ext cx="8103269" cy="4463716"/>
          </a:xfrm>
          <a:prstGeom prst="rect">
            <a:avLst/>
          </a:prstGeom>
        </p:spPr>
      </p:pic>
    </p:spTree>
    <p:extLst>
      <p:ext uri="{BB962C8B-B14F-4D97-AF65-F5344CB8AC3E}">
        <p14:creationId xmlns:p14="http://schemas.microsoft.com/office/powerpoint/2010/main" val="10205418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1522</TotalTime>
  <Words>1717</Words>
  <Application>Microsoft Macintosh PowerPoint</Application>
  <PresentationFormat>Custom</PresentationFormat>
  <Paragraphs>183</Paragraphs>
  <Slides>23</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Cooper Hewitt Bold</vt:lpstr>
      <vt:lpstr>DM Sans Bold</vt:lpstr>
      <vt:lpstr>Aptos</vt:lpstr>
      <vt:lpstr>DM Sans</vt:lpstr>
      <vt:lpstr>Arial</vt:lpstr>
      <vt:lpstr>Cooper Hewitt</vt:lpstr>
      <vt:lpstr>Times New Roman</vt:lpstr>
      <vt:lpstr>Calibri</vt:lpstr>
      <vt:lpstr>等线</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Triton</dc:title>
  <cp:lastModifiedBy>Joey Cullmann</cp:lastModifiedBy>
  <cp:revision>22</cp:revision>
  <dcterms:created xsi:type="dcterms:W3CDTF">2006-08-16T00:00:00Z</dcterms:created>
  <dcterms:modified xsi:type="dcterms:W3CDTF">2025-04-15T18:16:34Z</dcterms:modified>
  <dc:identifier>DAGkin3GH2M</dc:identifier>
</cp:coreProperties>
</file>